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321" r:id="rId3"/>
    <p:sldId id="324" r:id="rId4"/>
    <p:sldId id="328" r:id="rId5"/>
    <p:sldId id="329" r:id="rId6"/>
    <p:sldId id="260" r:id="rId7"/>
    <p:sldId id="330" r:id="rId8"/>
    <p:sldId id="333" r:id="rId9"/>
    <p:sldId id="335" r:id="rId10"/>
    <p:sldId id="336" r:id="rId11"/>
    <p:sldId id="337" r:id="rId12"/>
    <p:sldId id="340" r:id="rId13"/>
    <p:sldId id="341" r:id="rId14"/>
    <p:sldId id="342" r:id="rId15"/>
    <p:sldId id="344" r:id="rId16"/>
    <p:sldId id="343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DA94615-4D84-4BF5-0C6D-9B8988AC831B}" name="Stendardo Giorgia" initials="GS" userId="S::giorgia.stendardo@iss.it::9b27f60e-b291-490b-9591-97f3ee1da7e6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rgia Stendardo" initials="GS" lastIdx="1" clrIdx="0">
    <p:extLst>
      <p:ext uri="{19B8F6BF-5375-455C-9EA6-DF929625EA0E}">
        <p15:presenceInfo xmlns:p15="http://schemas.microsoft.com/office/powerpoint/2012/main" userId="2b1f906b447d17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532E"/>
    <a:srgbClr val="0088EE"/>
    <a:srgbClr val="324DFF"/>
    <a:srgbClr val="C00000"/>
    <a:srgbClr val="FCCFA6"/>
    <a:srgbClr val="FAFAD6"/>
    <a:srgbClr val="DBF9D7"/>
    <a:srgbClr val="F1F5DB"/>
    <a:srgbClr val="B751B0"/>
    <a:srgbClr val="0077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4" autoAdjust="0"/>
    <p:restoredTop sz="94660"/>
  </p:normalViewPr>
  <p:slideViewPr>
    <p:cSldViewPr snapToGrid="0">
      <p:cViewPr>
        <p:scale>
          <a:sx n="90" d="100"/>
          <a:sy n="90" d="100"/>
        </p:scale>
        <p:origin x="398" y="-9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104F4-5366-451E-B5FF-8C7B8FE60EC3}" type="datetimeFigureOut">
              <a:rPr lang="it-IT" smtClean="0"/>
              <a:t>13/11/2025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421D89-F840-4D37-AE27-DD4F3664557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2627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64B55-F079-E4A6-DE0B-F6D6966B9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7057185-7CDA-5375-69A0-15BBD3DC27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378B4E2-EF17-057A-62AF-08FF959102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3BC07EF-23FE-DAAA-59FD-BDBF4F5FE1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21D89-F840-4D37-AE27-DD4F3664557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2619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ECC80-D0BE-A46A-C392-7481E7250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2988CE7-62AF-315E-A6C2-38255AE873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B08E359-434D-7635-849F-8F9828E67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3C34531-0EE6-5831-F0BE-B3AEC182EA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21D89-F840-4D37-AE27-DD4F36645575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08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29B13-DD44-18B3-8EC8-79D292112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D62F4C2-39E3-CA34-EFEF-466EFA2200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2DC57A4-58D5-7155-0847-7581356FC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E780045-9239-6341-6F01-F2D0C42B7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21D89-F840-4D37-AE27-DD4F36645575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2110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6D4A6-F83D-85DD-5EEB-A17EFF472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7ADCE02-639F-F26C-EB20-C3CE958192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4947F21-8364-62C0-0C42-C0F504F040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7A1A990-BFC8-DC6E-3045-93219AA852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21D89-F840-4D37-AE27-DD4F3664557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9410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793A8-978E-18D9-2A3B-DBE276C61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8D565DD-CD02-6D06-7B40-52FCBA770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7C9DCB4-B525-F9D2-9121-96A97E02A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1519CA9-B5AE-BEC8-6F0F-FAF25D79F3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21D89-F840-4D37-AE27-DD4F3664557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1452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60B50-0339-397A-47B2-8257EE9B7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02402DD-F744-4B93-6AFB-7C7A1F49AE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9793AC4-B100-6CF3-4EFE-76F2CCC16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87D9EEA-29A5-0D3D-7C0D-62B9A10F12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21D89-F840-4D37-AE27-DD4F3664557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7158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FD54C-9264-9AEA-773B-1CA603DD4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BE56CEB-2918-3585-84CE-271C0BDBE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3221E2A-1AE7-4785-1E3B-F80FABA37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6D2363-C478-5510-6151-11A32895F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21D89-F840-4D37-AE27-DD4F3664557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2327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5FD3D-F925-4ABA-7F81-915F56315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E63B82A-5D08-29A0-3B25-9EBEA724A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85CBF37-1623-5829-C11E-0615E1E84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7E45F8-F4CE-941F-D7B8-20519686AD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21D89-F840-4D37-AE27-DD4F36645575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9012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E27BA-758F-B5CB-2E42-8B1DD883A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2885984-2C6D-3E29-4F89-A2CAE186C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A198E44-15A0-B964-445E-9CCDC2A96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FC23B95-E232-8EB6-B1A3-8AF5247FC9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21D89-F840-4D37-AE27-DD4F36645575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8581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72715-7BDC-6521-EF65-F1F00B2B5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2BC8591-4877-2868-6442-E64F5B5528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9529914-ACC6-D3DE-F861-EFAC93C0F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7E06736-D22D-2D5F-1EC9-E0946D57F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21D89-F840-4D37-AE27-DD4F36645575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8855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A0A70-F8D0-8C0F-1796-4009213F7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4F2A8B3-7030-72C3-89EF-5BBEB23F44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176D837-22E3-7EA2-13D4-4DEF0F7B0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684B87-9703-167F-E2C6-A24B8D08A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21D89-F840-4D37-AE27-DD4F36645575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45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51B7E7-0137-AFA2-7AB6-18C54219E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7EB7DD0-12E7-EDE1-6974-EAAE81C06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  <p:sp>
        <p:nvSpPr>
          <p:cNvPr id="6" name="Segnaposto numero diapositiva 4">
            <a:extLst>
              <a:ext uri="{FF2B5EF4-FFF2-40B4-BE49-F238E27FC236}">
                <a16:creationId xmlns:a16="http://schemas.microsoft.com/office/drawing/2014/main" id="{61C4D9B2-5D5E-6111-7258-4A45BAC7F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8655" y="6538912"/>
            <a:ext cx="544945" cy="365125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F1CCC270-C6E6-4BE8-B6F8-9D443981A2DB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4392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C6E5AC-A65B-F4ED-54C4-6E033BC0D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7" name="Segnaposto numero diapositiva 4">
            <a:extLst>
              <a:ext uri="{FF2B5EF4-FFF2-40B4-BE49-F238E27FC236}">
                <a16:creationId xmlns:a16="http://schemas.microsoft.com/office/drawing/2014/main" id="{A2A40622-3CD1-ED3A-284D-B7BF2CE708F7}"/>
              </a:ext>
            </a:extLst>
          </p:cNvPr>
          <p:cNvSpPr txBox="1">
            <a:spLocks/>
          </p:cNvSpPr>
          <p:nvPr userDrawn="1"/>
        </p:nvSpPr>
        <p:spPr>
          <a:xfrm>
            <a:off x="11748655" y="6538912"/>
            <a:ext cx="544945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600" b="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CCC270-C6E6-4BE8-B6F8-9D443981A2DB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7141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A3585C44-AB6A-3A0B-F1C1-3F96B965BC61}"/>
              </a:ext>
            </a:extLst>
          </p:cNvPr>
          <p:cNvSpPr/>
          <p:nvPr userDrawn="1"/>
        </p:nvSpPr>
        <p:spPr>
          <a:xfrm>
            <a:off x="-6348" y="6456495"/>
            <a:ext cx="12192000" cy="401505"/>
          </a:xfrm>
          <a:prstGeom prst="rect">
            <a:avLst/>
          </a:prstGeom>
          <a:gradFill flip="none" rotWithShape="1">
            <a:gsLst>
              <a:gs pos="50000">
                <a:srgbClr val="ADCDE8"/>
              </a:gs>
              <a:gs pos="0">
                <a:srgbClr val="E8EEF8">
                  <a:shade val="67500"/>
                  <a:satMod val="115000"/>
                </a:srgbClr>
              </a:gs>
              <a:gs pos="81000">
                <a:srgbClr val="E8EEF8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riangolo rettangolo 7">
            <a:extLst>
              <a:ext uri="{FF2B5EF4-FFF2-40B4-BE49-F238E27FC236}">
                <a16:creationId xmlns:a16="http://schemas.microsoft.com/office/drawing/2014/main" id="{0A043327-892C-F8F4-C068-AABD856AEAF2}"/>
              </a:ext>
            </a:extLst>
          </p:cNvPr>
          <p:cNvSpPr/>
          <p:nvPr userDrawn="1"/>
        </p:nvSpPr>
        <p:spPr>
          <a:xfrm rot="10800000" flipV="1">
            <a:off x="6795290" y="6400802"/>
            <a:ext cx="4709634" cy="484631"/>
          </a:xfrm>
          <a:prstGeom prst="rtTriangle">
            <a:avLst/>
          </a:prstGeom>
          <a:solidFill>
            <a:srgbClr val="E0BE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9C2990"/>
              </a:solidFill>
            </a:endParaRPr>
          </a:p>
        </p:txBody>
      </p:sp>
      <p:sp>
        <p:nvSpPr>
          <p:cNvPr id="9" name="Triangolo rettangolo 8">
            <a:extLst>
              <a:ext uri="{FF2B5EF4-FFF2-40B4-BE49-F238E27FC236}">
                <a16:creationId xmlns:a16="http://schemas.microsoft.com/office/drawing/2014/main" id="{E690D294-EEA2-55E5-082E-74407EACB4E5}"/>
              </a:ext>
            </a:extLst>
          </p:cNvPr>
          <p:cNvSpPr/>
          <p:nvPr userDrawn="1"/>
        </p:nvSpPr>
        <p:spPr>
          <a:xfrm rot="10800000" flipV="1">
            <a:off x="9495600" y="6119987"/>
            <a:ext cx="2696399" cy="765445"/>
          </a:xfrm>
          <a:prstGeom prst="rtTriangle">
            <a:avLst/>
          </a:prstGeom>
          <a:solidFill>
            <a:srgbClr val="B751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riangolo rettangolo 9">
            <a:extLst>
              <a:ext uri="{FF2B5EF4-FFF2-40B4-BE49-F238E27FC236}">
                <a16:creationId xmlns:a16="http://schemas.microsoft.com/office/drawing/2014/main" id="{DD7B2A6D-2AAD-E4C3-10F7-F877FE4CE6D9}"/>
              </a:ext>
            </a:extLst>
          </p:cNvPr>
          <p:cNvSpPr/>
          <p:nvPr userDrawn="1"/>
        </p:nvSpPr>
        <p:spPr>
          <a:xfrm rot="10800000" flipV="1">
            <a:off x="10805652" y="6119989"/>
            <a:ext cx="1398544" cy="765444"/>
          </a:xfrm>
          <a:prstGeom prst="rtTriangle">
            <a:avLst/>
          </a:prstGeom>
          <a:solidFill>
            <a:srgbClr val="9928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9C2990"/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C78E2ED-E99E-4612-7D65-A78BE81E1CC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31"/>
          <a:stretch>
            <a:fillRect/>
          </a:stretch>
        </p:blipFill>
        <p:spPr>
          <a:xfrm>
            <a:off x="147544" y="6095207"/>
            <a:ext cx="739148" cy="70171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A28775-EF86-5935-8860-E80B5DA58EDA}"/>
              </a:ext>
            </a:extLst>
          </p:cNvPr>
          <p:cNvSpPr txBox="1"/>
          <p:nvPr userDrawn="1"/>
        </p:nvSpPr>
        <p:spPr>
          <a:xfrm>
            <a:off x="1040584" y="6540868"/>
            <a:ext cx="626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0" dirty="0">
                <a:solidFill>
                  <a:schemeClr val="accent4">
                    <a:lumMod val="75000"/>
                  </a:schemeClr>
                </a:solidFill>
                <a:latin typeface="+mn-lt"/>
                <a:cs typeface="Segoe UI" panose="020B0502040204020203" pitchFamily="34" charset="0"/>
              </a:rPr>
              <a:t>Introduzione al Machine Learning per le Scienze della Salute | 12-28 novembre 2025</a:t>
            </a:r>
          </a:p>
        </p:txBody>
      </p:sp>
    </p:spTree>
    <p:extLst>
      <p:ext uri="{BB962C8B-B14F-4D97-AF65-F5344CB8AC3E}">
        <p14:creationId xmlns:p14="http://schemas.microsoft.com/office/powerpoint/2010/main" val="417929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rusted-AI/adversarial-robustness-toolbox" TargetMode="Externa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gital-strategy.ec.europa.eu/en/library/ethics-guidelines-trustworthy-ai" TargetMode="Externa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gital-strategy.ec.europa.eu/en/library/ethics-guidelines-trustworthy-ai" TargetMode="Externa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5.svg"/><Relationship Id="rId3" Type="http://schemas.openxmlformats.org/officeDocument/2006/relationships/image" Target="../media/image190.png"/><Relationship Id="rId7" Type="http://schemas.openxmlformats.org/officeDocument/2006/relationships/image" Target="../media/image23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200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7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84BD04-4797-98BC-A0FF-82A7B0B49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164" y="1432582"/>
            <a:ext cx="8501167" cy="114694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it-IT" sz="4200" dirty="0">
                <a:latin typeface="+mn-lt"/>
              </a:rPr>
              <a:t>Valutare la robustezza di reti deep attraverso le perturbazioni </a:t>
            </a:r>
            <a:r>
              <a:rPr lang="it-IT" sz="4200" i="1" dirty="0" err="1">
                <a:latin typeface="+mn-lt"/>
              </a:rPr>
              <a:t>adversarial</a:t>
            </a:r>
            <a:endParaRPr lang="it-IT" sz="4200" i="1" dirty="0">
              <a:latin typeface="+mn-lt"/>
              <a:cs typeface="Segoe UI Semibold" panose="020B0702040204020203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F9C163E-9EBC-3A41-CC14-572C903CF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6651" y="3164401"/>
            <a:ext cx="8571329" cy="659909"/>
          </a:xfrm>
        </p:spPr>
        <p:txBody>
          <a:bodyPr/>
          <a:lstStyle/>
          <a:p>
            <a:pPr algn="l">
              <a:lnSpc>
                <a:spcPct val="130000"/>
              </a:lnSpc>
              <a:tabLst>
                <a:tab pos="457200" algn="l"/>
              </a:tabLst>
            </a:pPr>
            <a:r>
              <a:rPr lang="it-IT" b="1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Times New Roman" panose="02020603050405020304" pitchFamily="18" charset="0"/>
                <a:cs typeface="Segoe UI" panose="020B0502040204020203" pitchFamily="34" charset="0"/>
              </a:rPr>
              <a:t>Giorgia Stendardo</a:t>
            </a:r>
            <a:endParaRPr lang="it-IT" baseline="30000" dirty="0">
              <a:solidFill>
                <a:srgbClr val="000000"/>
              </a:solidFill>
              <a:latin typeface="+mn-lt"/>
              <a:cs typeface="Segoe UI" panose="020B0502040204020203" pitchFamily="34" charset="0"/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06309CA5-ACE6-AADA-E849-396416F9B122}"/>
              </a:ext>
            </a:extLst>
          </p:cNvPr>
          <p:cNvCxnSpPr>
            <a:cxnSpLocks/>
          </p:cNvCxnSpPr>
          <p:nvPr/>
        </p:nvCxnSpPr>
        <p:spPr>
          <a:xfrm>
            <a:off x="508821" y="1008771"/>
            <a:ext cx="1317521" cy="0"/>
          </a:xfrm>
          <a:prstGeom prst="line">
            <a:avLst/>
          </a:prstGeom>
          <a:ln w="88900">
            <a:solidFill>
              <a:srgbClr val="6E47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E385EA3D-B83F-BFAD-E8C5-15F2DFDB8B1D}"/>
              </a:ext>
            </a:extLst>
          </p:cNvPr>
          <p:cNvCxnSpPr>
            <a:cxnSpLocks/>
          </p:cNvCxnSpPr>
          <p:nvPr/>
        </p:nvCxnSpPr>
        <p:spPr>
          <a:xfrm>
            <a:off x="508821" y="2807112"/>
            <a:ext cx="91080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ottotitolo 2">
            <a:extLst>
              <a:ext uri="{FF2B5EF4-FFF2-40B4-BE49-F238E27FC236}">
                <a16:creationId xmlns:a16="http://schemas.microsoft.com/office/drawing/2014/main" id="{BBB72C79-0BA8-D670-9D36-245665B16048}"/>
              </a:ext>
            </a:extLst>
          </p:cNvPr>
          <p:cNvSpPr txBox="1">
            <a:spLocks/>
          </p:cNvSpPr>
          <p:nvPr/>
        </p:nvSpPr>
        <p:spPr>
          <a:xfrm>
            <a:off x="1316651" y="3653100"/>
            <a:ext cx="8300170" cy="32187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>
                <a:tab pos="457200" algn="l"/>
              </a:tabLst>
            </a:pPr>
            <a:r>
              <a:rPr lang="it-IT" sz="1800" i="1" dirty="0">
                <a:cs typeface="Segoe UI" panose="020B0502040204020203" pitchFamily="34" charset="0"/>
              </a:rPr>
              <a:t>ISS, Centro Nazionale Intelligenza Artificiale e Tecnologie Innovative per la Salute (IATIS)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819E00C-5897-6009-9CB0-E7BEE5CB6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9" b="14888"/>
          <a:stretch/>
        </p:blipFill>
        <p:spPr>
          <a:xfrm>
            <a:off x="3165486" y="4788273"/>
            <a:ext cx="5307290" cy="51046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EB0AC4B-4E0B-B547-73FF-3C1A998A0014}"/>
              </a:ext>
            </a:extLst>
          </p:cNvPr>
          <p:cNvSpPr txBox="1"/>
          <p:nvPr/>
        </p:nvSpPr>
        <p:spPr>
          <a:xfrm>
            <a:off x="2482155" y="5425418"/>
            <a:ext cx="6673951" cy="307777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457200" algn="l"/>
              </a:tabLst>
              <a:defRPr sz="140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algn="ctr"/>
            <a:r>
              <a:rPr lang="it-IT" sz="1300" i="0" dirty="0">
                <a:solidFill>
                  <a:srgbClr val="0C4F9E"/>
                </a:solidFill>
                <a:latin typeface="+mn-lt"/>
              </a:rPr>
              <a:t>Rome Technopole | Spoke 6 | Task 3: </a:t>
            </a:r>
            <a:r>
              <a:rPr lang="it-IT" sz="1300" dirty="0">
                <a:solidFill>
                  <a:srgbClr val="0C4F9E"/>
                </a:solidFill>
                <a:latin typeface="+mn-lt"/>
              </a:rPr>
              <a:t>«Open-Lab per una AI trasparente e robusta (T&amp;R-AI)»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86AF3D2-545B-0AFE-7110-B5C245278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21" y="3164401"/>
            <a:ext cx="886487" cy="88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98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C43B0-32A0-725D-F406-EF89CF554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FA4ADF-58A4-20E5-A99A-B93AA6A9D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54000"/>
            <a:ext cx="12192000" cy="796925"/>
          </a:xfrm>
        </p:spPr>
        <p:txBody>
          <a:bodyPr/>
          <a:lstStyle/>
          <a:p>
            <a:r>
              <a:rPr lang="it-IT" dirty="0">
                <a:latin typeface="+mn-lt"/>
              </a:rPr>
              <a:t>Gli attacchi </a:t>
            </a:r>
            <a:r>
              <a:rPr lang="it-IT" i="1" dirty="0" err="1">
                <a:latin typeface="+mn-lt"/>
              </a:rPr>
              <a:t>adversarial</a:t>
            </a:r>
            <a:endParaRPr lang="it-IT" i="1" dirty="0">
              <a:latin typeface="+mn-lt"/>
            </a:endParaRP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5AAACF64-8011-25DA-42FC-043E00761BE0}"/>
              </a:ext>
            </a:extLst>
          </p:cNvPr>
          <p:cNvCxnSpPr>
            <a:cxnSpLocks/>
          </p:cNvCxnSpPr>
          <p:nvPr/>
        </p:nvCxnSpPr>
        <p:spPr>
          <a:xfrm>
            <a:off x="0" y="977900"/>
            <a:ext cx="741045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690D880-94E8-5FB0-1C2E-F852BA848FFD}"/>
              </a:ext>
            </a:extLst>
          </p:cNvPr>
          <p:cNvSpPr txBox="1"/>
          <p:nvPr/>
        </p:nvSpPr>
        <p:spPr>
          <a:xfrm>
            <a:off x="371475" y="1851769"/>
            <a:ext cx="10405382" cy="697370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0000"/>
              </a:lnSpc>
              <a:spcAft>
                <a:spcPts val="600"/>
              </a:spcAft>
              <a:buClr>
                <a:srgbClr val="99288E"/>
              </a:buClr>
              <a:buFont typeface="Wingdings" panose="05000000000000000000" pitchFamily="2" charset="2"/>
              <a:buChar char="§"/>
            </a:pPr>
            <a:r>
              <a:rPr lang="it-IT" sz="1600" dirty="0">
                <a:cs typeface="Segoe UI" panose="020B0502040204020203" pitchFamily="34" charset="0"/>
              </a:rPr>
              <a:t>Attacco di tipo </a:t>
            </a:r>
            <a:r>
              <a:rPr lang="it-IT" sz="1600" b="1" dirty="0">
                <a:cs typeface="Segoe UI" panose="020B0502040204020203" pitchFamily="34" charset="0"/>
              </a:rPr>
              <a:t>white-box</a:t>
            </a:r>
            <a:r>
              <a:rPr lang="it-IT" sz="1600" dirty="0">
                <a:cs typeface="Segoe UI" panose="020B0502040204020203" pitchFamily="34" charset="0"/>
              </a:rPr>
              <a:t>, </a:t>
            </a:r>
            <a:r>
              <a:rPr lang="it-IT" sz="1600" b="1" dirty="0" err="1">
                <a:cs typeface="Segoe UI" panose="020B0502040204020203" pitchFamily="34" charset="0"/>
              </a:rPr>
              <a:t>optimization-based</a:t>
            </a:r>
            <a:r>
              <a:rPr lang="it-IT" sz="1600" i="1" dirty="0">
                <a:cs typeface="Segoe UI" panose="020B0502040204020203" pitchFamily="34" charset="0"/>
              </a:rPr>
              <a:t> -&gt; </a:t>
            </a:r>
            <a:r>
              <a:rPr lang="it-IT" sz="1600" dirty="0">
                <a:cs typeface="Segoe UI" panose="020B0502040204020203" pitchFamily="34" charset="0"/>
              </a:rPr>
              <a:t>Trova </a:t>
            </a:r>
            <a:r>
              <a:rPr lang="it-IT" sz="1600" dirty="0" err="1">
                <a:cs typeface="Segoe UI" panose="020B0502040204020203" pitchFamily="34" charset="0"/>
              </a:rPr>
              <a:t>adversarial</a:t>
            </a:r>
            <a:r>
              <a:rPr lang="it-IT" sz="1600" dirty="0">
                <a:cs typeface="Segoe UI" panose="020B0502040204020203" pitchFamily="34" charset="0"/>
              </a:rPr>
              <a:t> </a:t>
            </a:r>
            <a:r>
              <a:rPr lang="it-IT" sz="1600" dirty="0" err="1">
                <a:cs typeface="Segoe UI" panose="020B0502040204020203" pitchFamily="34" charset="0"/>
              </a:rPr>
              <a:t>examples</a:t>
            </a:r>
            <a:r>
              <a:rPr lang="it-IT" sz="1600" dirty="0">
                <a:cs typeface="Segoe UI" panose="020B0502040204020203" pitchFamily="34" charset="0"/>
              </a:rPr>
              <a:t> con </a:t>
            </a:r>
            <a:r>
              <a:rPr lang="it-IT" sz="1600" b="1" dirty="0">
                <a:cs typeface="Segoe UI" panose="020B0502040204020203" pitchFamily="34" charset="0"/>
              </a:rPr>
              <a:t>perturbazione minima.</a:t>
            </a:r>
            <a:endParaRPr lang="it-IT" sz="1600" dirty="0"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10000"/>
              </a:lnSpc>
              <a:spcAft>
                <a:spcPts val="600"/>
              </a:spcAft>
              <a:buClr>
                <a:srgbClr val="99288E"/>
              </a:buClr>
              <a:buFont typeface="Wingdings" panose="05000000000000000000" pitchFamily="2" charset="2"/>
              <a:buChar char="§"/>
            </a:pPr>
            <a:r>
              <a:rPr lang="it-IT" sz="1600" dirty="0">
                <a:cs typeface="Segoe UI" panose="020B0502040204020203" pitchFamily="34" charset="0"/>
              </a:rPr>
              <a:t>Bilancio tra impercettibilità della perturbazione e l’efficacia nell’indurre predizione errata.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1C34649-BB83-A112-E66F-943FCC2AA5EC}"/>
              </a:ext>
            </a:extLst>
          </p:cNvPr>
          <p:cNvSpPr txBox="1"/>
          <p:nvPr/>
        </p:nvSpPr>
        <p:spPr>
          <a:xfrm>
            <a:off x="354448" y="1405493"/>
            <a:ext cx="20404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accent1"/>
                </a:solidFill>
              </a:rPr>
              <a:t>Carlini-Wagner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FFC63DE-7E54-D6F0-A90B-782B20B53E1F}"/>
              </a:ext>
            </a:extLst>
          </p:cNvPr>
          <p:cNvSpPr txBox="1"/>
          <p:nvPr/>
        </p:nvSpPr>
        <p:spPr>
          <a:xfrm>
            <a:off x="2069490" y="1451659"/>
            <a:ext cx="2652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[N. Carlini, 2017]</a:t>
            </a:r>
            <a:endParaRPr lang="it-IT" sz="1400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C79CB077-7F44-8C33-B11E-D37033BE6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964169"/>
            <a:ext cx="6740042" cy="929661"/>
          </a:xfrm>
          <a:prstGeom prst="rect">
            <a:avLst/>
          </a:prstGeom>
        </p:spPr>
      </p:pic>
      <p:sp>
        <p:nvSpPr>
          <p:cNvPr id="18" name="Parentesi graffa aperta 17">
            <a:extLst>
              <a:ext uri="{FF2B5EF4-FFF2-40B4-BE49-F238E27FC236}">
                <a16:creationId xmlns:a16="http://schemas.microsoft.com/office/drawing/2014/main" id="{477670B2-36AA-9613-19C3-1DC025CC6861}"/>
              </a:ext>
            </a:extLst>
          </p:cNvPr>
          <p:cNvSpPr/>
          <p:nvPr/>
        </p:nvSpPr>
        <p:spPr>
          <a:xfrm rot="16200000">
            <a:off x="2474985" y="3441418"/>
            <a:ext cx="234040" cy="1045029"/>
          </a:xfrm>
          <a:prstGeom prst="leftBrace">
            <a:avLst>
              <a:gd name="adj1" fmla="val 36904"/>
              <a:gd name="adj2" fmla="val 48958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B050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AF6656C-2071-6D50-62B2-B2D485032524}"/>
              </a:ext>
            </a:extLst>
          </p:cNvPr>
          <p:cNvSpPr txBox="1"/>
          <p:nvPr/>
        </p:nvSpPr>
        <p:spPr>
          <a:xfrm>
            <a:off x="1329179" y="4082742"/>
            <a:ext cx="2476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B050"/>
                </a:solidFill>
              </a:rPr>
              <a:t>restare vicino all’input originale</a:t>
            </a:r>
          </a:p>
        </p:txBody>
      </p:sp>
      <p:sp>
        <p:nvSpPr>
          <p:cNvPr id="21" name="Parentesi graffa aperta 20">
            <a:extLst>
              <a:ext uri="{FF2B5EF4-FFF2-40B4-BE49-F238E27FC236}">
                <a16:creationId xmlns:a16="http://schemas.microsoft.com/office/drawing/2014/main" id="{6B576305-A946-03B8-5834-8C67DB959E8F}"/>
              </a:ext>
            </a:extLst>
          </p:cNvPr>
          <p:cNvSpPr/>
          <p:nvPr/>
        </p:nvSpPr>
        <p:spPr>
          <a:xfrm rot="16200000">
            <a:off x="5773351" y="2361334"/>
            <a:ext cx="273986" cy="3245146"/>
          </a:xfrm>
          <a:prstGeom prst="leftBrace">
            <a:avLst>
              <a:gd name="adj1" fmla="val 36904"/>
              <a:gd name="adj2" fmla="val 4895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00000"/>
              </a:solidFill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6640CAA-0C69-D8D1-8A70-DD5747057329}"/>
              </a:ext>
            </a:extLst>
          </p:cNvPr>
          <p:cNvSpPr txBox="1"/>
          <p:nvPr/>
        </p:nvSpPr>
        <p:spPr>
          <a:xfrm>
            <a:off x="4095438" y="4118944"/>
            <a:ext cx="4491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C00000"/>
                </a:solidFill>
              </a:rPr>
              <a:t>penalità se la classe errata ancora non è raggiunta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2B0FECC-8747-5267-79DD-302B232FA01E}"/>
              </a:ext>
            </a:extLst>
          </p:cNvPr>
          <p:cNvSpPr txBox="1"/>
          <p:nvPr/>
        </p:nvSpPr>
        <p:spPr>
          <a:xfrm>
            <a:off x="5910344" y="2722689"/>
            <a:ext cx="3245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accent1"/>
                </a:solidFill>
              </a:rPr>
              <a:t>probabilità della classe target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7CEA821E-F28D-928E-4684-C423BAAD5BAF}"/>
              </a:ext>
            </a:extLst>
          </p:cNvPr>
          <p:cNvCxnSpPr/>
          <p:nvPr/>
        </p:nvCxnSpPr>
        <p:spPr>
          <a:xfrm>
            <a:off x="6836229" y="2964169"/>
            <a:ext cx="0" cy="290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DDF813C9-8AC1-A753-6793-9874BFF3A4A8}"/>
              </a:ext>
            </a:extLst>
          </p:cNvPr>
          <p:cNvSpPr txBox="1"/>
          <p:nvPr/>
        </p:nvSpPr>
        <p:spPr>
          <a:xfrm>
            <a:off x="8343284" y="3774665"/>
            <a:ext cx="3554804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400" dirty="0"/>
              <a:t>restituisce zero quando 𝑔</a:t>
            </a:r>
            <a:r>
              <a:rPr lang="it-IT" sz="1400" baseline="-25000" dirty="0"/>
              <a:t>𝑡</a:t>
            </a:r>
            <a:r>
              <a:rPr lang="it-IT" sz="1400" dirty="0"/>
              <a:t>(𝑥) è già maggiore rispetto alle altre classi (l’attacco ha successo, nessuna penalità ulteriore!)</a:t>
            </a:r>
          </a:p>
          <a:p>
            <a:pPr marL="285750" indent="-285750" algn="just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it-IT" sz="1400" dirty="0"/>
              <a:t>restituisce un valore positivo quando 𝑔</a:t>
            </a:r>
            <a:r>
              <a:rPr lang="it-IT" sz="1400" baseline="-25000" dirty="0"/>
              <a:t>𝑡</a:t>
            </a:r>
            <a:r>
              <a:rPr lang="it-IT" sz="1400" dirty="0"/>
              <a:t>(𝑥) è inferiore (l’attacco non ha ancora successo)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E373B31-D68E-44EA-6D8D-FCEC80494832}"/>
              </a:ext>
            </a:extLst>
          </p:cNvPr>
          <p:cNvSpPr txBox="1"/>
          <p:nvPr/>
        </p:nvSpPr>
        <p:spPr>
          <a:xfrm>
            <a:off x="376222" y="4786055"/>
            <a:ext cx="7836401" cy="1002069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0000"/>
              </a:lnSpc>
              <a:spcAft>
                <a:spcPts val="600"/>
              </a:spcAft>
              <a:buClr>
                <a:srgbClr val="99288E"/>
              </a:buClr>
              <a:buFont typeface="Wingdings" panose="05000000000000000000" pitchFamily="2" charset="2"/>
              <a:buChar char="§"/>
            </a:pPr>
            <a:r>
              <a:rPr lang="it-IT" sz="1600" dirty="0">
                <a:cs typeface="Segoe UI" panose="020B0502040204020203" pitchFamily="34" charset="0"/>
              </a:rPr>
              <a:t>Problema di </a:t>
            </a:r>
            <a:r>
              <a:rPr lang="it-IT" sz="1600" b="1" dirty="0">
                <a:cs typeface="Segoe UI" panose="020B0502040204020203" pitchFamily="34" charset="0"/>
              </a:rPr>
              <a:t>ottimizzazione</a:t>
            </a:r>
            <a:r>
              <a:rPr lang="it-IT" sz="1600" dirty="0">
                <a:cs typeface="Segoe UI" panose="020B0502040204020203" pitchFamily="34" charset="0"/>
              </a:rPr>
              <a:t> </a:t>
            </a:r>
            <a:r>
              <a:rPr lang="it-IT" sz="1600" b="1" dirty="0">
                <a:cs typeface="Segoe UI" panose="020B0502040204020203" pitchFamily="34" charset="0"/>
              </a:rPr>
              <a:t>iterativa</a:t>
            </a:r>
            <a:r>
              <a:rPr lang="it-IT" sz="1600" dirty="0">
                <a:cs typeface="Segoe UI" panose="020B0502040204020203" pitchFamily="34" charset="0"/>
              </a:rPr>
              <a:t>, risolto usando metodi </a:t>
            </a:r>
            <a:r>
              <a:rPr lang="it-IT" sz="1600" dirty="0" err="1">
                <a:cs typeface="Segoe UI" panose="020B0502040204020203" pitchFamily="34" charset="0"/>
              </a:rPr>
              <a:t>gradient-based</a:t>
            </a:r>
            <a:r>
              <a:rPr lang="it-IT" sz="1600" dirty="0">
                <a:cs typeface="Segoe UI" panose="020B0502040204020203" pitchFamily="34" charset="0"/>
              </a:rPr>
              <a:t> come </a:t>
            </a:r>
            <a:r>
              <a:rPr lang="it-IT" sz="1600" i="1" dirty="0">
                <a:cs typeface="Segoe UI" panose="020B0502040204020203" pitchFamily="34" charset="0"/>
              </a:rPr>
              <a:t>Adam</a:t>
            </a:r>
            <a:r>
              <a:rPr lang="it-IT" sz="1600" dirty="0">
                <a:cs typeface="Segoe UI" panose="020B0502040204020203" pitchFamily="34" charset="0"/>
              </a:rPr>
              <a:t> o </a:t>
            </a:r>
            <a:r>
              <a:rPr lang="it-IT" sz="1600" i="1" dirty="0" err="1">
                <a:cs typeface="Segoe UI" panose="020B0502040204020203" pitchFamily="34" charset="0"/>
              </a:rPr>
              <a:t>Gradient</a:t>
            </a:r>
            <a:r>
              <a:rPr lang="it-IT" sz="1600" i="1" dirty="0">
                <a:cs typeface="Segoe UI" panose="020B0502040204020203" pitchFamily="34" charset="0"/>
              </a:rPr>
              <a:t> </a:t>
            </a:r>
            <a:r>
              <a:rPr lang="it-IT" sz="1600" i="1" dirty="0" err="1">
                <a:cs typeface="Segoe UI" panose="020B0502040204020203" pitchFamily="34" charset="0"/>
              </a:rPr>
              <a:t>Descent</a:t>
            </a:r>
            <a:r>
              <a:rPr lang="it-IT" sz="1600" dirty="0">
                <a:cs typeface="Segoe UI" panose="020B0502040204020203" pitchFamily="34" charset="0"/>
              </a:rPr>
              <a:t>, e la </a:t>
            </a:r>
            <a:r>
              <a:rPr lang="it-IT" sz="1600" i="1" dirty="0" err="1">
                <a:cs typeface="Segoe UI" panose="020B0502040204020203" pitchFamily="34" charset="0"/>
              </a:rPr>
              <a:t>binary-search</a:t>
            </a:r>
            <a:r>
              <a:rPr lang="it-IT" sz="1600" dirty="0">
                <a:cs typeface="Segoe UI" panose="020B0502040204020203" pitchFamily="34" charset="0"/>
              </a:rPr>
              <a:t> per trovare la costante di trade-off (</a:t>
            </a:r>
            <a:r>
              <a:rPr lang="el-GR" dirty="0"/>
              <a:t>λ</a:t>
            </a:r>
            <a:r>
              <a:rPr lang="it-IT" dirty="0"/>
              <a:t>).</a:t>
            </a:r>
            <a:endParaRPr lang="it-IT" sz="1600" dirty="0"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10000"/>
              </a:lnSpc>
              <a:spcAft>
                <a:spcPts val="600"/>
              </a:spcAft>
              <a:buClr>
                <a:srgbClr val="99288E"/>
              </a:buClr>
              <a:buFont typeface="Wingdings" panose="05000000000000000000" pitchFamily="2" charset="2"/>
              <a:buChar char="§"/>
            </a:pPr>
            <a:r>
              <a:rPr lang="it-IT" sz="1600" dirty="0">
                <a:cs typeface="Segoe UI" panose="020B0502040204020203" pitchFamily="34" charset="0"/>
              </a:rPr>
              <a:t>Più oneroso di FGSM, ma ampiamente usato come benchmark per testare la robustezza.</a:t>
            </a:r>
          </a:p>
        </p:txBody>
      </p:sp>
      <p:sp>
        <p:nvSpPr>
          <p:cNvPr id="34" name="Freccia destra con strisce 33">
            <a:extLst>
              <a:ext uri="{FF2B5EF4-FFF2-40B4-BE49-F238E27FC236}">
                <a16:creationId xmlns:a16="http://schemas.microsoft.com/office/drawing/2014/main" id="{C6DC1CC7-D33A-808C-D9BB-746F8A3409E8}"/>
              </a:ext>
            </a:extLst>
          </p:cNvPr>
          <p:cNvSpPr/>
          <p:nvPr/>
        </p:nvSpPr>
        <p:spPr>
          <a:xfrm>
            <a:off x="7931379" y="4171049"/>
            <a:ext cx="281244" cy="203566"/>
          </a:xfrm>
          <a:prstGeom prst="strip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34">
            <a:extLst>
              <a:ext uri="{FF2B5EF4-FFF2-40B4-BE49-F238E27FC236}">
                <a16:creationId xmlns:a16="http://schemas.microsoft.com/office/drawing/2014/main" id="{8779433F-763A-82DE-0C50-4F52214D5121}"/>
              </a:ext>
            </a:extLst>
          </p:cNvPr>
          <p:cNvSpPr/>
          <p:nvPr/>
        </p:nvSpPr>
        <p:spPr>
          <a:xfrm>
            <a:off x="1926771" y="3525627"/>
            <a:ext cx="191055" cy="117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8234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3A8D7-DB42-49D1-D2C2-133DDCB4A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36B485-14C1-FEF0-08E1-75581FE3D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54000"/>
            <a:ext cx="12192000" cy="796925"/>
          </a:xfrm>
        </p:spPr>
        <p:txBody>
          <a:bodyPr/>
          <a:lstStyle/>
          <a:p>
            <a:r>
              <a:rPr lang="it-IT" dirty="0">
                <a:latin typeface="+mn-lt"/>
              </a:rPr>
              <a:t>Gli attacchi </a:t>
            </a:r>
            <a:r>
              <a:rPr lang="it-IT" i="1" dirty="0" err="1">
                <a:latin typeface="+mn-lt"/>
              </a:rPr>
              <a:t>adversarial</a:t>
            </a:r>
            <a:endParaRPr lang="it-IT" i="1" dirty="0">
              <a:latin typeface="+mn-lt"/>
            </a:endParaRP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B8F86FB7-2876-3484-F6BD-379380231164}"/>
              </a:ext>
            </a:extLst>
          </p:cNvPr>
          <p:cNvCxnSpPr>
            <a:cxnSpLocks/>
          </p:cNvCxnSpPr>
          <p:nvPr/>
        </p:nvCxnSpPr>
        <p:spPr>
          <a:xfrm>
            <a:off x="0" y="977900"/>
            <a:ext cx="741045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9AD9C2D-BBE5-6FA3-5533-F125A1917536}"/>
              </a:ext>
            </a:extLst>
          </p:cNvPr>
          <p:cNvSpPr txBox="1"/>
          <p:nvPr/>
        </p:nvSpPr>
        <p:spPr>
          <a:xfrm>
            <a:off x="371477" y="1851769"/>
            <a:ext cx="6538369" cy="2128531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0000"/>
              </a:lnSpc>
              <a:spcAft>
                <a:spcPts val="600"/>
              </a:spcAft>
              <a:buClr>
                <a:srgbClr val="99288E"/>
              </a:buClr>
              <a:buFont typeface="Wingdings" panose="05000000000000000000" pitchFamily="2" charset="2"/>
              <a:buChar char="§"/>
            </a:pPr>
            <a:r>
              <a:rPr lang="it-IT" sz="1600" dirty="0">
                <a:cs typeface="Segoe UI" panose="020B0502040204020203" pitchFamily="34" charset="0"/>
              </a:rPr>
              <a:t>Attacco </a:t>
            </a:r>
            <a:r>
              <a:rPr lang="it-IT" sz="1600" b="1" dirty="0">
                <a:cs typeface="Segoe UI" panose="020B0502040204020203" pitchFamily="34" charset="0"/>
              </a:rPr>
              <a:t>black-box </a:t>
            </a:r>
            <a:r>
              <a:rPr lang="it-IT" sz="1600" dirty="0">
                <a:cs typeface="Segoe UI" panose="020B0502040204020203" pitchFamily="34" charset="0"/>
              </a:rPr>
              <a:t>che sfrutta la </a:t>
            </a:r>
            <a:r>
              <a:rPr lang="it-IT" sz="1600" b="1" dirty="0" err="1">
                <a:cs typeface="Segoe UI" panose="020B0502040204020203" pitchFamily="34" charset="0"/>
              </a:rPr>
              <a:t>transferability</a:t>
            </a:r>
            <a:r>
              <a:rPr lang="it-IT" sz="1600" dirty="0">
                <a:cs typeface="Segoe UI" panose="020B0502040204020203" pitchFamily="34" charset="0"/>
              </a:rPr>
              <a:t> degli esempi </a:t>
            </a:r>
            <a:r>
              <a:rPr lang="it-IT" sz="1600" i="1" dirty="0" err="1">
                <a:cs typeface="Segoe UI" panose="020B0502040204020203" pitchFamily="34" charset="0"/>
              </a:rPr>
              <a:t>adversarial</a:t>
            </a:r>
            <a:r>
              <a:rPr lang="it-IT" sz="1600" dirty="0">
                <a:cs typeface="Segoe UI" panose="020B0502040204020203" pitchFamily="34" charset="0"/>
              </a:rPr>
              <a:t> tra architetture differenti.</a:t>
            </a:r>
          </a:p>
          <a:p>
            <a:pPr marL="285750" indent="-285750" algn="just">
              <a:lnSpc>
                <a:spcPct val="110000"/>
              </a:lnSpc>
              <a:spcAft>
                <a:spcPts val="600"/>
              </a:spcAft>
              <a:buClr>
                <a:srgbClr val="99288E"/>
              </a:buClr>
              <a:buFont typeface="Wingdings" panose="05000000000000000000" pitchFamily="2" charset="2"/>
              <a:buChar char="§"/>
            </a:pPr>
            <a:r>
              <a:rPr lang="it-IT" sz="1600" dirty="0">
                <a:cs typeface="Segoe UI" panose="020B0502040204020203" pitchFamily="34" charset="0"/>
              </a:rPr>
              <a:t>Idea è allenare</a:t>
            </a:r>
            <a:r>
              <a:rPr lang="it-IT" sz="1600" dirty="0"/>
              <a:t> un </a:t>
            </a:r>
            <a:r>
              <a:rPr lang="it-IT" sz="1600" b="1" dirty="0"/>
              <a:t>modello sostituto</a:t>
            </a:r>
            <a:r>
              <a:rPr lang="it-IT" sz="1600" dirty="0"/>
              <a:t>,</a:t>
            </a:r>
            <a:r>
              <a:rPr lang="it-IT" sz="1600" b="1" dirty="0"/>
              <a:t> </a:t>
            </a:r>
            <a:r>
              <a:rPr lang="it-IT" sz="1600" dirty="0"/>
              <a:t>generare attacchi white-box</a:t>
            </a:r>
            <a:r>
              <a:rPr lang="it-IT" sz="1600" b="1" dirty="0"/>
              <a:t> </a:t>
            </a:r>
            <a:r>
              <a:rPr lang="it-IT" sz="1600" dirty="0"/>
              <a:t>(es. FGSM) e usare gli esempi </a:t>
            </a:r>
            <a:r>
              <a:rPr lang="it-IT" sz="1600" i="1" dirty="0" err="1"/>
              <a:t>adversarial</a:t>
            </a:r>
            <a:r>
              <a:rPr lang="it-IT" sz="1600" dirty="0"/>
              <a:t> ottenuti sul modello black-box (</a:t>
            </a:r>
            <a:r>
              <a:rPr lang="it-IT" sz="1600" i="1" dirty="0"/>
              <a:t>data </a:t>
            </a:r>
            <a:r>
              <a:rPr lang="it-IT" sz="1600" i="1" dirty="0" err="1"/>
              <a:t>augmentation</a:t>
            </a:r>
            <a:r>
              <a:rPr lang="it-IT" sz="1600" i="1" dirty="0"/>
              <a:t>).</a:t>
            </a:r>
          </a:p>
          <a:p>
            <a:pPr marL="285750" indent="-285750" algn="just">
              <a:lnSpc>
                <a:spcPct val="110000"/>
              </a:lnSpc>
              <a:spcAft>
                <a:spcPts val="600"/>
              </a:spcAft>
              <a:buClr>
                <a:srgbClr val="99288E"/>
              </a:buClr>
              <a:buFont typeface="Wingdings" panose="05000000000000000000" pitchFamily="2" charset="2"/>
              <a:buChar char="§"/>
            </a:pPr>
            <a:r>
              <a:rPr lang="it-IT" sz="1600" dirty="0">
                <a:cs typeface="Segoe UI" panose="020B0502040204020203" pitchFamily="34" charset="0"/>
              </a:rPr>
              <a:t>Il modello sostituto, </a:t>
            </a:r>
            <a:r>
              <a:rPr lang="it-IT" sz="1600" dirty="0" err="1">
                <a:cs typeface="Segoe UI" panose="020B0502040204020203" pitchFamily="34" charset="0"/>
              </a:rPr>
              <a:t>ri</a:t>
            </a:r>
            <a:r>
              <a:rPr lang="it-IT" sz="1600" dirty="0">
                <a:cs typeface="Segoe UI" panose="020B0502040204020203" pitchFamily="34" charset="0"/>
              </a:rPr>
              <a:t>-addestrato sul dataset aumentato, approssima il comportamento del black-box.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C2B2D8A-5075-B7FB-52BC-EFF232C417F2}"/>
              </a:ext>
            </a:extLst>
          </p:cNvPr>
          <p:cNvSpPr txBox="1"/>
          <p:nvPr/>
        </p:nvSpPr>
        <p:spPr>
          <a:xfrm>
            <a:off x="354448" y="1405493"/>
            <a:ext cx="26527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accent1"/>
                </a:solidFill>
              </a:rPr>
              <a:t>Local </a:t>
            </a:r>
            <a:r>
              <a:rPr lang="it-IT" sz="2000" b="1" dirty="0" err="1">
                <a:solidFill>
                  <a:schemeClr val="accent1"/>
                </a:solidFill>
              </a:rPr>
              <a:t>Substitute</a:t>
            </a:r>
            <a:r>
              <a:rPr lang="it-IT" sz="2000" b="1" dirty="0">
                <a:solidFill>
                  <a:schemeClr val="accent1"/>
                </a:solidFill>
              </a:rPr>
              <a:t> Model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9B00FF2-F169-4F23-6B1C-A61A119AE6EB}"/>
              </a:ext>
            </a:extLst>
          </p:cNvPr>
          <p:cNvSpPr txBox="1"/>
          <p:nvPr/>
        </p:nvSpPr>
        <p:spPr>
          <a:xfrm>
            <a:off x="2921454" y="1451659"/>
            <a:ext cx="2652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[N. </a:t>
            </a:r>
            <a:r>
              <a:rPr lang="en-US" sz="1400" dirty="0" err="1"/>
              <a:t>Papernot</a:t>
            </a:r>
            <a:r>
              <a:rPr lang="en-US" sz="1400" dirty="0"/>
              <a:t>, 2017]</a:t>
            </a:r>
            <a:endParaRPr lang="it-IT" sz="1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92C398F-7ADB-D0BF-9970-E787654FA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740" y="1290755"/>
            <a:ext cx="4778812" cy="127378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360494B-FDBE-D062-B5FC-51A402C5A88D}"/>
              </a:ext>
            </a:extLst>
          </p:cNvPr>
          <p:cNvSpPr txBox="1"/>
          <p:nvPr/>
        </p:nvSpPr>
        <p:spPr>
          <a:xfrm>
            <a:off x="371479" y="4200203"/>
            <a:ext cx="37106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chemeClr val="accent1"/>
                </a:solidFill>
              </a:rPr>
              <a:t>Zeroth</a:t>
            </a:r>
            <a:r>
              <a:rPr lang="it-IT" sz="2000" b="1" dirty="0">
                <a:solidFill>
                  <a:schemeClr val="accent1"/>
                </a:solidFill>
              </a:rPr>
              <a:t> Order </a:t>
            </a:r>
            <a:r>
              <a:rPr lang="it-IT" sz="2000" b="1" dirty="0" err="1">
                <a:solidFill>
                  <a:schemeClr val="accent1"/>
                </a:solidFill>
              </a:rPr>
              <a:t>Optimization</a:t>
            </a:r>
            <a:r>
              <a:rPr lang="it-IT" sz="2000" b="1" dirty="0">
                <a:solidFill>
                  <a:schemeClr val="accent1"/>
                </a:solidFill>
              </a:rPr>
              <a:t> (ZOO)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AFDFE83-C7D5-DE30-F7DE-E6A5BACFF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946" y="2644242"/>
            <a:ext cx="3646969" cy="190365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6AFD955-A513-D28D-F9E6-7C3FB6AB05BE}"/>
              </a:ext>
            </a:extLst>
          </p:cNvPr>
          <p:cNvSpPr txBox="1"/>
          <p:nvPr/>
        </p:nvSpPr>
        <p:spPr>
          <a:xfrm>
            <a:off x="3950549" y="4240121"/>
            <a:ext cx="2652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[Chen, 2017]</a:t>
            </a:r>
            <a:endParaRPr lang="it-IT" sz="14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E7C6205-8CD8-A629-67EC-BB16105DBFC1}"/>
              </a:ext>
            </a:extLst>
          </p:cNvPr>
          <p:cNvSpPr txBox="1"/>
          <p:nvPr/>
        </p:nvSpPr>
        <p:spPr>
          <a:xfrm>
            <a:off x="371477" y="4705770"/>
            <a:ext cx="7810987" cy="620426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0000"/>
              </a:lnSpc>
              <a:spcAft>
                <a:spcPts val="600"/>
              </a:spcAft>
              <a:buClr>
                <a:srgbClr val="99288E"/>
              </a:buClr>
              <a:buFont typeface="Wingdings" panose="05000000000000000000" pitchFamily="2" charset="2"/>
              <a:buChar char="§"/>
            </a:pPr>
            <a:r>
              <a:rPr lang="it-IT" sz="1600" dirty="0">
                <a:cs typeface="Segoe UI" panose="020B0502040204020203" pitchFamily="34" charset="0"/>
              </a:rPr>
              <a:t>Attacco </a:t>
            </a:r>
            <a:r>
              <a:rPr lang="it-IT" sz="1600" b="1" dirty="0">
                <a:cs typeface="Segoe UI" panose="020B0502040204020203" pitchFamily="34" charset="0"/>
              </a:rPr>
              <a:t>black-box </a:t>
            </a:r>
            <a:r>
              <a:rPr lang="it-IT" sz="1600" dirty="0">
                <a:cs typeface="Segoe UI" panose="020B0502040204020203" pitchFamily="34" charset="0"/>
              </a:rPr>
              <a:t>che genera </a:t>
            </a:r>
            <a:r>
              <a:rPr lang="it-IT" sz="1600" i="1" dirty="0" err="1">
                <a:cs typeface="Segoe UI" panose="020B0502040204020203" pitchFamily="34" charset="0"/>
              </a:rPr>
              <a:t>adversarial</a:t>
            </a:r>
            <a:r>
              <a:rPr lang="it-IT" sz="1600" dirty="0">
                <a:cs typeface="Segoe UI" panose="020B0502040204020203" pitchFamily="34" charset="0"/>
              </a:rPr>
              <a:t> stimando la direzione del gradiente della </a:t>
            </a:r>
            <a:r>
              <a:rPr lang="it-IT" sz="1600" dirty="0" err="1">
                <a:cs typeface="Segoe UI" panose="020B0502040204020203" pitchFamily="34" charset="0"/>
              </a:rPr>
              <a:t>loss</a:t>
            </a:r>
            <a:r>
              <a:rPr lang="it-IT" sz="1600" dirty="0">
                <a:cs typeface="Segoe UI" panose="020B0502040204020203" pitchFamily="34" charset="0"/>
              </a:rPr>
              <a:t> a partire dai valori di confidenza (</a:t>
            </a:r>
            <a:r>
              <a:rPr lang="it-IT" sz="1600" dirty="0" err="1">
                <a:cs typeface="Segoe UI" panose="020B0502040204020203" pitchFamily="34" charset="0"/>
              </a:rPr>
              <a:t>logits</a:t>
            </a:r>
            <a:r>
              <a:rPr lang="it-IT" sz="1600" dirty="0">
                <a:cs typeface="Segoe UI" panose="020B0502040204020203" pitchFamily="34" charset="0"/>
              </a:rPr>
              <a:t>/probabilità) in modo numerico (</a:t>
            </a:r>
            <a:r>
              <a:rPr lang="it-IT" sz="1600" b="1" dirty="0">
                <a:cs typeface="Segoe UI" panose="020B0502040204020203" pitchFamily="34" charset="0"/>
              </a:rPr>
              <a:t>differenze finite</a:t>
            </a:r>
            <a:r>
              <a:rPr lang="it-IT" sz="1600" dirty="0">
                <a:cs typeface="Segoe UI" panose="020B0502040204020203" pitchFamily="34" charset="0"/>
              </a:rPr>
              <a:t>):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9E8A12A-907F-08AB-6F12-FB2CC172EF4A}"/>
              </a:ext>
            </a:extLst>
          </p:cNvPr>
          <p:cNvSpPr txBox="1"/>
          <p:nvPr/>
        </p:nvSpPr>
        <p:spPr>
          <a:xfrm>
            <a:off x="6909846" y="5683364"/>
            <a:ext cx="4440026" cy="38177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  <a:spcAft>
                <a:spcPts val="600"/>
              </a:spcAft>
              <a:buClr>
                <a:srgbClr val="99288E"/>
              </a:buClr>
            </a:pPr>
            <a:r>
              <a:rPr lang="it-IT" sz="1800" dirty="0">
                <a:cs typeface="Segoe UI" panose="020B0502040204020203" pitchFamily="34" charset="0"/>
              </a:rPr>
              <a:t>Cons: elevato numero di queries al black-box!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ABD4309B-FC22-ADC1-2E9C-FD7165C78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507" y="5379239"/>
            <a:ext cx="3277057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94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1A5B8-7339-E262-C294-0CCE2A520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255E27-F402-1A9E-7211-85507D80C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54000"/>
            <a:ext cx="12192000" cy="796925"/>
          </a:xfrm>
        </p:spPr>
        <p:txBody>
          <a:bodyPr/>
          <a:lstStyle/>
          <a:p>
            <a:r>
              <a:rPr lang="it-IT" dirty="0">
                <a:latin typeface="+mn-lt"/>
              </a:rPr>
              <a:t>Strategie di difesa</a:t>
            </a:r>
            <a:endParaRPr lang="it-IT" i="1" dirty="0">
              <a:latin typeface="+mn-lt"/>
            </a:endParaRP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34012149-C449-9055-5BFF-8071CED562B2}"/>
              </a:ext>
            </a:extLst>
          </p:cNvPr>
          <p:cNvCxnSpPr>
            <a:cxnSpLocks/>
          </p:cNvCxnSpPr>
          <p:nvPr/>
        </p:nvCxnSpPr>
        <p:spPr>
          <a:xfrm>
            <a:off x="0" y="977900"/>
            <a:ext cx="741045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99E113B-1626-F200-8F8F-8ED0A6697945}"/>
              </a:ext>
            </a:extLst>
          </p:cNvPr>
          <p:cNvSpPr txBox="1"/>
          <p:nvPr/>
        </p:nvSpPr>
        <p:spPr>
          <a:xfrm>
            <a:off x="284344" y="1286072"/>
            <a:ext cx="385952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chemeClr val="accent1"/>
                </a:solidFill>
              </a:rPr>
              <a:t>Adversarial</a:t>
            </a:r>
            <a:r>
              <a:rPr lang="it-IT" sz="2000" b="1" dirty="0">
                <a:solidFill>
                  <a:schemeClr val="accent1"/>
                </a:solidFill>
              </a:rPr>
              <a:t> Training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D7CB779-1BC2-0FE3-15FD-13E74714CBD5}"/>
              </a:ext>
            </a:extLst>
          </p:cNvPr>
          <p:cNvSpPr txBox="1"/>
          <p:nvPr/>
        </p:nvSpPr>
        <p:spPr>
          <a:xfrm>
            <a:off x="2525136" y="1340746"/>
            <a:ext cx="2652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[I. Goodfellow, 2015]</a:t>
            </a:r>
            <a:endParaRPr lang="it-IT" sz="1400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425CACE3-7129-6B05-1299-0BFC30DE9D62}"/>
              </a:ext>
            </a:extLst>
          </p:cNvPr>
          <p:cNvGrpSpPr/>
          <p:nvPr/>
        </p:nvGrpSpPr>
        <p:grpSpPr>
          <a:xfrm>
            <a:off x="6662079" y="1351903"/>
            <a:ext cx="5349239" cy="2599222"/>
            <a:chOff x="5830199" y="1478236"/>
            <a:chExt cx="5349239" cy="2599222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5FEB1F03-5AD8-C7B6-0AFF-90DC7CABAF0A}"/>
                </a:ext>
              </a:extLst>
            </p:cNvPr>
            <p:cNvGrpSpPr/>
            <p:nvPr/>
          </p:nvGrpSpPr>
          <p:grpSpPr>
            <a:xfrm>
              <a:off x="5830199" y="1586294"/>
              <a:ext cx="4099116" cy="2491164"/>
              <a:chOff x="2762900" y="1449000"/>
              <a:chExt cx="6188141" cy="3933047"/>
            </a:xfrm>
          </p:grpSpPr>
          <p:pic>
            <p:nvPicPr>
              <p:cNvPr id="18" name="Immagine 17">
                <a:extLst>
                  <a:ext uri="{FF2B5EF4-FFF2-40B4-BE49-F238E27FC236}">
                    <a16:creationId xmlns:a16="http://schemas.microsoft.com/office/drawing/2014/main" id="{E6F6DE21-74C9-9E36-9E3C-CFDACEB94AF4}"/>
                  </a:ext>
                </a:extLst>
              </p:cNvPr>
              <p:cNvPicPr/>
              <p:nvPr/>
            </p:nvPicPr>
            <p:blipFill>
              <a:blip r:embed="rId3"/>
              <a:stretch/>
            </p:blipFill>
            <p:spPr>
              <a:xfrm>
                <a:off x="4727880" y="1491841"/>
                <a:ext cx="4145401" cy="3184921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2DAA1910-5889-D0FA-9F76-B367FDD1C108}"/>
                  </a:ext>
                </a:extLst>
              </p:cNvPr>
              <p:cNvSpPr/>
              <p:nvPr/>
            </p:nvSpPr>
            <p:spPr>
              <a:xfrm>
                <a:off x="2762900" y="3514058"/>
                <a:ext cx="2431416" cy="5831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  <a:cs typeface="Segoe UI Semibold" panose="020B0702040204020203" pitchFamily="34" charset="0"/>
                  </a:rPr>
                  <a:t>Model decision</a:t>
                </a:r>
              </a:p>
              <a:p>
                <a:pPr algn="ctr"/>
                <a:r>
                  <a:rPr lang="en-GB" sz="1400" b="1" dirty="0">
                    <a:solidFill>
                      <a:schemeClr val="tx1"/>
                    </a:solidFill>
                    <a:cs typeface="Segoe UI Semibold" panose="020B0702040204020203" pitchFamily="34" charset="0"/>
                  </a:rPr>
                  <a:t>boundary</a:t>
                </a:r>
              </a:p>
            </p:txBody>
          </p:sp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3BCA90F5-3A6E-4B47-8544-0FAB84CF400D}"/>
                  </a:ext>
                </a:extLst>
              </p:cNvPr>
              <p:cNvSpPr/>
              <p:nvPr/>
            </p:nvSpPr>
            <p:spPr>
              <a:xfrm>
                <a:off x="7702106" y="2951641"/>
                <a:ext cx="1248935" cy="2859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rgbClr val="E57F7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Class 1</a:t>
                </a:r>
              </a:p>
            </p:txBody>
          </p:sp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13AFF924-72E4-E5B3-39A6-A367BBC40AA9}"/>
                  </a:ext>
                </a:extLst>
              </p:cNvPr>
              <p:cNvSpPr/>
              <p:nvPr/>
            </p:nvSpPr>
            <p:spPr>
              <a:xfrm>
                <a:off x="4029013" y="2053912"/>
                <a:ext cx="1373012" cy="3229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chemeClr val="accent6">
                        <a:lumMod val="75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Class 0</a:t>
                </a:r>
              </a:p>
            </p:txBody>
          </p:sp>
          <p:sp>
            <p:nvSpPr>
              <p:cNvPr id="22" name="Figura a mano libera: forma 21">
                <a:extLst>
                  <a:ext uri="{FF2B5EF4-FFF2-40B4-BE49-F238E27FC236}">
                    <a16:creationId xmlns:a16="http://schemas.microsoft.com/office/drawing/2014/main" id="{5F3846A4-BE1A-D6C4-9E25-A50B89ECB548}"/>
                  </a:ext>
                </a:extLst>
              </p:cNvPr>
              <p:cNvSpPr/>
              <p:nvPr/>
            </p:nvSpPr>
            <p:spPr>
              <a:xfrm>
                <a:off x="4855320" y="1449000"/>
                <a:ext cx="3013561" cy="3470761"/>
              </a:xfrm>
              <a:custGeom>
                <a:avLst/>
                <a:gdLst>
                  <a:gd name="textAreaLeft" fmla="*/ 0 w 3013560"/>
                  <a:gd name="textAreaRight" fmla="*/ 3017520 w 3013560"/>
                  <a:gd name="textAreaTop" fmla="*/ 0 h 3470760"/>
                  <a:gd name="textAreaBottom" fmla="*/ 3474720 h 3470760"/>
                </a:gdLst>
                <a:ahLst/>
                <a:cxnLst/>
                <a:rect l="textAreaLeft" t="textAreaTop" r="textAreaRight" b="textAreaBottom"/>
                <a:pathLst>
                  <a:path w="8382" h="9652" fill="none">
                    <a:moveTo>
                      <a:pt x="8382" y="0"/>
                    </a:moveTo>
                    <a:cubicBezTo>
                      <a:pt x="7874" y="3302"/>
                      <a:pt x="7366" y="3556"/>
                      <a:pt x="7366" y="3556"/>
                    </a:cubicBezTo>
                    <a:lnTo>
                      <a:pt x="5588" y="4826"/>
                    </a:lnTo>
                    <a:lnTo>
                      <a:pt x="4318" y="6350"/>
                    </a:lnTo>
                    <a:lnTo>
                      <a:pt x="2794" y="8636"/>
                    </a:lnTo>
                    <a:lnTo>
                      <a:pt x="1779" y="9398"/>
                    </a:lnTo>
                    <a:lnTo>
                      <a:pt x="0" y="9652"/>
                    </a:lnTo>
                  </a:path>
                </a:pathLst>
              </a:custGeom>
              <a:noFill/>
              <a:ln w="18000">
                <a:solidFill>
                  <a:srgbClr val="00B050"/>
                </a:solidFill>
                <a:custDash>
                  <a:ds d="102000" sp="102000"/>
                  <a:ds d="102000" sp="102000"/>
                </a:custDash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45000" tIns="27000" rIns="45000" bIns="27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GB" sz="1800" b="0" strike="noStrike" spc="-1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90108E02-5D1A-31A3-6F2A-20D27B964712}"/>
                  </a:ext>
                </a:extLst>
              </p:cNvPr>
              <p:cNvSpPr/>
              <p:nvPr/>
            </p:nvSpPr>
            <p:spPr>
              <a:xfrm>
                <a:off x="5025721" y="4697355"/>
                <a:ext cx="2672756" cy="6846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rgbClr val="00B050"/>
                    </a:solidFill>
                    <a:cs typeface="Segoe UI Semibold" panose="020B0702040204020203" pitchFamily="34" charset="0"/>
                  </a:rPr>
                  <a:t>Human</a:t>
                </a:r>
              </a:p>
              <a:p>
                <a:pPr algn="ctr"/>
                <a:r>
                  <a:rPr lang="en-GB" sz="1400" b="1" dirty="0">
                    <a:solidFill>
                      <a:srgbClr val="00B050"/>
                    </a:solidFill>
                    <a:cs typeface="Segoe UI Semibold" panose="020B0702040204020203" pitchFamily="34" charset="0"/>
                  </a:rPr>
                  <a:t>decision boundary</a:t>
                </a:r>
              </a:p>
            </p:txBody>
          </p:sp>
        </p:grp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417850CD-D050-BD7C-08A8-C3A34AF5AA4D}"/>
                </a:ext>
              </a:extLst>
            </p:cNvPr>
            <p:cNvSpPr/>
            <p:nvPr/>
          </p:nvSpPr>
          <p:spPr>
            <a:xfrm>
              <a:off x="9515658" y="1478236"/>
              <a:ext cx="1663780" cy="44769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rgbClr val="FF0000"/>
                  </a:solidFill>
                  <a:cs typeface="Segoe UI Semibold" panose="020B0702040204020203" pitchFamily="34" charset="0"/>
                </a:rPr>
                <a:t>Model decision</a:t>
              </a:r>
            </a:p>
            <a:p>
              <a:pPr algn="ctr"/>
              <a:r>
                <a:rPr lang="en-GB" sz="1400" b="1" dirty="0">
                  <a:solidFill>
                    <a:srgbClr val="FF0000"/>
                  </a:solidFill>
                  <a:cs typeface="Segoe UI Semibold" panose="020B0702040204020203" pitchFamily="34" charset="0"/>
                </a:rPr>
                <a:t>Boundary after AT</a:t>
              </a:r>
            </a:p>
          </p:txBody>
        </p:sp>
      </p:grp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53D2844-2042-8FFF-6CC9-563AA86B9345}"/>
              </a:ext>
            </a:extLst>
          </p:cNvPr>
          <p:cNvSpPr txBox="1"/>
          <p:nvPr/>
        </p:nvSpPr>
        <p:spPr>
          <a:xfrm>
            <a:off x="284344" y="1830666"/>
            <a:ext cx="6191870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285750" indent="-285750" algn="just">
              <a:buClr>
                <a:schemeClr val="accent1"/>
              </a:buClr>
              <a:buFont typeface="Wingdings" panose="05000000000000000000" pitchFamily="2" charset="2"/>
              <a:buChar char="§"/>
              <a:defRPr b="0" i="0" u="none" strike="noStrike" baseline="0"/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it-IT" sz="1600" dirty="0">
                <a:cs typeface="Segoe UI" panose="020B0502040204020203" pitchFamily="34" charset="0"/>
              </a:rPr>
              <a:t>Approccio efficace è quello </a:t>
            </a:r>
            <a:r>
              <a:rPr lang="it-IT" sz="1600" b="1" dirty="0">
                <a:cs typeface="Segoe UI" panose="020B0502040204020203" pitchFamily="34" charset="0"/>
              </a:rPr>
              <a:t>«on-the-</a:t>
            </a:r>
            <a:r>
              <a:rPr lang="it-IT" sz="1600" b="1" dirty="0" err="1">
                <a:cs typeface="Segoe UI" panose="020B0502040204020203" pitchFamily="34" charset="0"/>
              </a:rPr>
              <a:t>fly</a:t>
            </a:r>
            <a:r>
              <a:rPr lang="it-IT" sz="1600" b="1" dirty="0">
                <a:cs typeface="Segoe UI" panose="020B0502040204020203" pitchFamily="34" charset="0"/>
              </a:rPr>
              <a:t>» </a:t>
            </a:r>
            <a:r>
              <a:rPr lang="it-IT" sz="1600" dirty="0">
                <a:cs typeface="Segoe UI" panose="020B0502040204020203" pitchFamily="34" charset="0"/>
              </a:rPr>
              <a:t>-&gt; </a:t>
            </a:r>
            <a:r>
              <a:rPr lang="it-IT" sz="1600" i="1" dirty="0" err="1">
                <a:cs typeface="Segoe UI" panose="020B0502040204020203" pitchFamily="34" charset="0"/>
              </a:rPr>
              <a:t>adversarial</a:t>
            </a:r>
            <a:r>
              <a:rPr lang="it-IT" sz="1600" dirty="0">
                <a:cs typeface="Segoe UI" panose="020B0502040204020203" pitchFamily="34" charset="0"/>
              </a:rPr>
              <a:t> generati dinamicamente durante l’addestramento, contribuiscono al calcolo della </a:t>
            </a:r>
            <a:r>
              <a:rPr lang="it-IT" sz="1600" dirty="0" err="1">
                <a:cs typeface="Segoe UI" panose="020B0502040204020203" pitchFamily="34" charset="0"/>
              </a:rPr>
              <a:t>loss</a:t>
            </a:r>
            <a:r>
              <a:rPr lang="it-IT" sz="1600" dirty="0">
                <a:cs typeface="Segoe UI" panose="020B0502040204020203" pitchFamily="34" charset="0"/>
              </a:rPr>
              <a:t> insieme agli esempi puliti; l’attacco è aggiornato in base allo stato corrente del modello (una sorta di regolarizzazione).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2D74D7CE-44C2-A13F-0D85-733D825DF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65" y="3195125"/>
            <a:ext cx="6644357" cy="918105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4C26EC3-4800-95F3-9A19-96643783EF73}"/>
              </a:ext>
            </a:extLst>
          </p:cNvPr>
          <p:cNvSpPr txBox="1"/>
          <p:nvPr/>
        </p:nvSpPr>
        <p:spPr>
          <a:xfrm>
            <a:off x="395787" y="4077300"/>
            <a:ext cx="6644357" cy="6204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285750" indent="-285750" algn="just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b="0" i="0" u="none" strike="noStrike" baseline="0">
                <a:cs typeface="Segoe UI" panose="020B0502040204020203" pitchFamily="34" charset="0"/>
              </a:defRPr>
            </a:lvl1pPr>
          </a:lstStyle>
          <a:p>
            <a:r>
              <a:rPr lang="it-IT" dirty="0"/>
              <a:t>Robustezza migliorata (efficace con FGSM); per attacchi iterativi la rete deve essere abbastanza profonda (</a:t>
            </a:r>
            <a:r>
              <a:rPr lang="it-IT" i="1" dirty="0" err="1"/>
              <a:t>capacity</a:t>
            </a:r>
            <a:r>
              <a:rPr lang="it-IT" dirty="0"/>
              <a:t>) per non sacrificare l’</a:t>
            </a:r>
            <a:r>
              <a:rPr lang="it-IT" dirty="0" err="1"/>
              <a:t>accuracy</a:t>
            </a:r>
            <a:r>
              <a:rPr lang="it-IT" dirty="0"/>
              <a:t>!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52DCB031-5801-1B93-E0AF-E606EEB775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529" r="56163" b="10948"/>
          <a:stretch>
            <a:fillRect/>
          </a:stretch>
        </p:blipFill>
        <p:spPr>
          <a:xfrm>
            <a:off x="1823596" y="4761306"/>
            <a:ext cx="1403080" cy="1618489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4779711-1F13-6C25-0E5D-CC260A789B36}"/>
              </a:ext>
            </a:extLst>
          </p:cNvPr>
          <p:cNvSpPr txBox="1"/>
          <p:nvPr/>
        </p:nvSpPr>
        <p:spPr>
          <a:xfrm>
            <a:off x="4933434" y="5141436"/>
            <a:ext cx="2067788" cy="738664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>
            <a:spAutoFit/>
          </a:bodyPr>
          <a:lstStyle/>
          <a:p>
            <a:pPr marL="108000" algn="ctr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</a:pPr>
            <a:r>
              <a:rPr lang="en-GB" sz="1400" b="0" strike="noStrike" spc="-1" dirty="0">
                <a:ea typeface="DejaVu Sans"/>
              </a:rPr>
              <a:t>Solo </a:t>
            </a:r>
            <a:r>
              <a:rPr lang="en-GB" sz="1400" b="0" strike="noStrike" spc="-1" dirty="0" err="1">
                <a:ea typeface="DejaVu Sans"/>
              </a:rPr>
              <a:t>reti</a:t>
            </a:r>
            <a:r>
              <a:rPr lang="en-GB" sz="1400" b="0" strike="noStrike" spc="-1" dirty="0">
                <a:ea typeface="DejaVu Sans"/>
              </a:rPr>
              <a:t> </a:t>
            </a:r>
            <a:r>
              <a:rPr lang="en-GB" sz="1400" b="0" strike="noStrike" spc="-1" dirty="0" err="1">
                <a:ea typeface="DejaVu Sans"/>
              </a:rPr>
              <a:t>complesse</a:t>
            </a:r>
            <a:r>
              <a:rPr lang="en-GB" sz="1400" b="0" strike="noStrike" spc="-1" dirty="0">
                <a:ea typeface="DejaVu Sans"/>
              </a:rPr>
              <a:t> </a:t>
            </a:r>
            <a:r>
              <a:rPr lang="en-GB" sz="1400" b="0" strike="noStrike" spc="-1" dirty="0" err="1">
                <a:ea typeface="DejaVu Sans"/>
              </a:rPr>
              <a:t>possono</a:t>
            </a:r>
            <a:r>
              <a:rPr lang="en-GB" sz="1400" b="0" strike="noStrike" spc="-1" dirty="0">
                <a:ea typeface="DejaVu Sans"/>
              </a:rPr>
              <a:t> </a:t>
            </a:r>
            <a:r>
              <a:rPr lang="en-GB" sz="1400" b="0" strike="noStrike" spc="-1" dirty="0" err="1">
                <a:ea typeface="DejaVu Sans"/>
              </a:rPr>
              <a:t>avere</a:t>
            </a:r>
            <a:r>
              <a:rPr lang="en-GB" sz="1400" b="0" strike="noStrike" spc="-1" dirty="0">
                <a:ea typeface="DejaVu Sans"/>
              </a:rPr>
              <a:t> confine </a:t>
            </a:r>
            <a:r>
              <a:rPr lang="en-GB" sz="1400" b="0" strike="noStrike" spc="-1" dirty="0" err="1">
                <a:ea typeface="DejaVu Sans"/>
              </a:rPr>
              <a:t>decisionali</a:t>
            </a:r>
            <a:r>
              <a:rPr lang="en-GB" sz="1400" b="0" strike="noStrike" spc="-1" dirty="0">
                <a:ea typeface="DejaVu Sans"/>
              </a:rPr>
              <a:t> </a:t>
            </a:r>
            <a:r>
              <a:rPr lang="en-GB" sz="1400" b="0" strike="noStrike" spc="-1" dirty="0" err="1">
                <a:ea typeface="DejaVu Sans"/>
              </a:rPr>
              <a:t>complessi</a:t>
            </a:r>
            <a:r>
              <a:rPr lang="en-GB" sz="1400" b="0" strike="noStrike" spc="-1" dirty="0">
                <a:ea typeface="DejaVu Sans"/>
              </a:rPr>
              <a:t>! </a:t>
            </a:r>
            <a:endParaRPr lang="en-GB" sz="1400" b="0" strike="noStrike" spc="-1" dirty="0"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72FB663E-C9B7-F92B-45D7-711FD8058EF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000" t="1478" r="6163" b="13999"/>
          <a:stretch>
            <a:fillRect/>
          </a:stretch>
        </p:blipFill>
        <p:spPr>
          <a:xfrm>
            <a:off x="3277139" y="4755565"/>
            <a:ext cx="1408057" cy="1624230"/>
          </a:xfrm>
          <a:prstGeom prst="rect">
            <a:avLst/>
          </a:prstGeom>
        </p:spPr>
      </p:pic>
      <p:grpSp>
        <p:nvGrpSpPr>
          <p:cNvPr id="46" name="Gruppo 45">
            <a:extLst>
              <a:ext uri="{FF2B5EF4-FFF2-40B4-BE49-F238E27FC236}">
                <a16:creationId xmlns:a16="http://schemas.microsoft.com/office/drawing/2014/main" id="{9D9E541C-BAFF-FEEA-69E8-EB6C91FAB79C}"/>
              </a:ext>
            </a:extLst>
          </p:cNvPr>
          <p:cNvGrpSpPr/>
          <p:nvPr/>
        </p:nvGrpSpPr>
        <p:grpSpPr>
          <a:xfrm>
            <a:off x="7407147" y="4415434"/>
            <a:ext cx="4784853" cy="1676064"/>
            <a:chOff x="4807737" y="3538557"/>
            <a:chExt cx="6829077" cy="2534004"/>
          </a:xfrm>
        </p:grpSpPr>
        <p:pic>
          <p:nvPicPr>
            <p:cNvPr id="44" name="Immagine 43">
              <a:extLst>
                <a:ext uri="{FF2B5EF4-FFF2-40B4-BE49-F238E27FC236}">
                  <a16:creationId xmlns:a16="http://schemas.microsoft.com/office/drawing/2014/main" id="{27F40BAD-438A-49A8-A65E-72EFAFD45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07737" y="3538557"/>
              <a:ext cx="6706536" cy="2534004"/>
            </a:xfrm>
            <a:prstGeom prst="rect">
              <a:avLst/>
            </a:prstGeom>
          </p:spPr>
        </p:pic>
        <p:sp>
          <p:nvSpPr>
            <p:cNvPr id="45" name="Rettangolo 44">
              <a:extLst>
                <a:ext uri="{FF2B5EF4-FFF2-40B4-BE49-F238E27FC236}">
                  <a16:creationId xmlns:a16="http://schemas.microsoft.com/office/drawing/2014/main" id="{8D4CBE30-C222-8799-3AA3-A6CA343F0F5A}"/>
                </a:ext>
              </a:extLst>
            </p:cNvPr>
            <p:cNvSpPr/>
            <p:nvPr/>
          </p:nvSpPr>
          <p:spPr>
            <a:xfrm>
              <a:off x="10628671" y="5211097"/>
              <a:ext cx="1008143" cy="580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A44C3AD8-6DE5-F058-2466-A8497587E54D}"/>
              </a:ext>
            </a:extLst>
          </p:cNvPr>
          <p:cNvSpPr txBox="1"/>
          <p:nvPr/>
        </p:nvSpPr>
        <p:spPr>
          <a:xfrm>
            <a:off x="8995296" y="5989432"/>
            <a:ext cx="62216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i="1" u="none" strike="noStrike" baseline="0" dirty="0" err="1">
                <a:solidFill>
                  <a:srgbClr val="0088EE"/>
                </a:solidFill>
              </a:rPr>
              <a:t>Madry</a:t>
            </a:r>
            <a:r>
              <a:rPr lang="it-IT" sz="1100" i="1" u="none" strike="noStrike" baseline="0" dirty="0">
                <a:solidFill>
                  <a:srgbClr val="0088EE"/>
                </a:solidFill>
              </a:rPr>
              <a:t> et al., 2018</a:t>
            </a:r>
            <a:endParaRPr lang="it-IT" sz="1100" i="1" dirty="0">
              <a:solidFill>
                <a:srgbClr val="0088EE"/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A1E63E4E-FA28-6F4C-E997-5C67B87EE3DF}"/>
              </a:ext>
            </a:extLst>
          </p:cNvPr>
          <p:cNvSpPr txBox="1"/>
          <p:nvPr/>
        </p:nvSpPr>
        <p:spPr>
          <a:xfrm>
            <a:off x="10724071" y="5841722"/>
            <a:ext cx="12872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rgbClr val="78532E"/>
                </a:solidFill>
              </a:rPr>
              <a:t>Iterativo</a:t>
            </a:r>
            <a:endParaRPr lang="it-IT" b="1" dirty="0">
              <a:solidFill>
                <a:srgbClr val="78532E"/>
              </a:solidFill>
            </a:endParaRP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A0CEF08B-B7FC-1A4C-681D-4E3275D5F73F}"/>
              </a:ext>
            </a:extLst>
          </p:cNvPr>
          <p:cNvSpPr txBox="1"/>
          <p:nvPr/>
        </p:nvSpPr>
        <p:spPr>
          <a:xfrm>
            <a:off x="9201345" y="4387513"/>
            <a:ext cx="1110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u="none" strike="noStrike" baseline="0" dirty="0"/>
              <a:t>MNIST Dataset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3218352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3882E-6070-CCC9-1AFE-A26C4E10E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907211-7172-6BC3-6C30-94A0736E7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54000"/>
            <a:ext cx="12192000" cy="796925"/>
          </a:xfrm>
        </p:spPr>
        <p:txBody>
          <a:bodyPr/>
          <a:lstStyle/>
          <a:p>
            <a:r>
              <a:rPr lang="it-IT" dirty="0">
                <a:latin typeface="+mn-lt"/>
              </a:rPr>
              <a:t>Strategie di difesa</a:t>
            </a:r>
            <a:endParaRPr lang="it-IT" i="1" dirty="0">
              <a:latin typeface="+mn-lt"/>
            </a:endParaRP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8AC453DA-AA87-E862-A1C3-EE29E5ACB905}"/>
              </a:ext>
            </a:extLst>
          </p:cNvPr>
          <p:cNvCxnSpPr>
            <a:cxnSpLocks/>
          </p:cNvCxnSpPr>
          <p:nvPr/>
        </p:nvCxnSpPr>
        <p:spPr>
          <a:xfrm>
            <a:off x="0" y="977900"/>
            <a:ext cx="741045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D87FA47-46E4-85CC-9A64-DB3C87BA4EC7}"/>
              </a:ext>
            </a:extLst>
          </p:cNvPr>
          <p:cNvSpPr txBox="1"/>
          <p:nvPr/>
        </p:nvSpPr>
        <p:spPr>
          <a:xfrm>
            <a:off x="354448" y="1405493"/>
            <a:ext cx="385952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chemeClr val="accent1"/>
                </a:solidFill>
              </a:rPr>
              <a:t>Defensive</a:t>
            </a:r>
            <a:r>
              <a:rPr lang="it-IT" sz="2000" b="1" dirty="0">
                <a:solidFill>
                  <a:schemeClr val="accent1"/>
                </a:solidFill>
              </a:rPr>
              <a:t> </a:t>
            </a:r>
            <a:r>
              <a:rPr lang="it-IT" sz="2000" b="1" dirty="0" err="1">
                <a:solidFill>
                  <a:schemeClr val="accent1"/>
                </a:solidFill>
              </a:rPr>
              <a:t>Distillation</a:t>
            </a:r>
            <a:endParaRPr lang="it-IT" sz="2000" b="1" dirty="0">
              <a:solidFill>
                <a:schemeClr val="accent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E723156-1A2F-C8EE-C951-89B818051FA7}"/>
              </a:ext>
            </a:extLst>
          </p:cNvPr>
          <p:cNvSpPr txBox="1"/>
          <p:nvPr/>
        </p:nvSpPr>
        <p:spPr>
          <a:xfrm>
            <a:off x="2649531" y="1467048"/>
            <a:ext cx="2652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[N. </a:t>
            </a:r>
            <a:r>
              <a:rPr lang="en-US" sz="1400" dirty="0" err="1"/>
              <a:t>Papernot</a:t>
            </a:r>
            <a:r>
              <a:rPr lang="en-US" sz="1400" dirty="0"/>
              <a:t>, 2017]</a:t>
            </a:r>
            <a:endParaRPr lang="it-IT" sz="14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901E011-0C0D-EBBE-64B5-401C7A9E6E4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945488" y="3429000"/>
            <a:ext cx="3537400" cy="82573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C4B7034-8190-2CF1-C5DA-73B4F71B5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270" y="1038971"/>
            <a:ext cx="7001847" cy="276559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BE702F0-D96C-E035-E065-B655DFF9A487}"/>
              </a:ext>
            </a:extLst>
          </p:cNvPr>
          <p:cNvSpPr txBox="1"/>
          <p:nvPr/>
        </p:nvSpPr>
        <p:spPr>
          <a:xfrm>
            <a:off x="5830267" y="3650681"/>
            <a:ext cx="2350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Trained with </a:t>
            </a:r>
            <a:r>
              <a:rPr 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hard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labels (0,1)</a:t>
            </a:r>
            <a:endParaRPr lang="it-IT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152BD6D-F99F-2D75-C6DA-AE9C25EE9B1C}"/>
              </a:ext>
            </a:extLst>
          </p:cNvPr>
          <p:cNvSpPr txBox="1"/>
          <p:nvPr/>
        </p:nvSpPr>
        <p:spPr>
          <a:xfrm>
            <a:off x="8760542" y="3650681"/>
            <a:ext cx="3431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Trained with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soft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labels (class probabilities)</a:t>
            </a:r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68C0B41-9210-34FC-90BB-C06B28A053E3}"/>
              </a:ext>
            </a:extLst>
          </p:cNvPr>
          <p:cNvSpPr txBox="1"/>
          <p:nvPr/>
        </p:nvSpPr>
        <p:spPr>
          <a:xfrm>
            <a:off x="354448" y="1981769"/>
            <a:ext cx="4787823" cy="12390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285750" indent="-285750" algn="just">
              <a:buClr>
                <a:schemeClr val="accent1"/>
              </a:buClr>
              <a:buFont typeface="Wingdings" panose="05000000000000000000" pitchFamily="2" charset="2"/>
              <a:buChar char="§"/>
              <a:defRPr b="0" i="0" u="none" strike="noStrike" baseline="0"/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it-IT" sz="1600" dirty="0">
                <a:cs typeface="Segoe UI" panose="020B0502040204020203" pitchFamily="34" charset="0"/>
              </a:rPr>
              <a:t>Rende più liscia la superficie del confine decisionale, riducendo i gradienti sfruttati negli attacchi.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it-IT" sz="1600" dirty="0">
                <a:cs typeface="Segoe UI" panose="020B0502040204020203" pitchFamily="34" charset="0"/>
              </a:rPr>
              <a:t>Per produrre le soft labels si introduce il parametro T nella </a:t>
            </a:r>
            <a:r>
              <a:rPr lang="it-IT" sz="1600" dirty="0" err="1">
                <a:cs typeface="Segoe UI" panose="020B0502040204020203" pitchFamily="34" charset="0"/>
              </a:rPr>
              <a:t>softmax</a:t>
            </a:r>
            <a:r>
              <a:rPr lang="it-IT" sz="1600" dirty="0">
                <a:cs typeface="Segoe UI" panose="020B0502040204020203" pitchFamily="34" charset="0"/>
              </a:rPr>
              <a:t> (</a:t>
            </a:r>
            <a:r>
              <a:rPr lang="it-IT" sz="1600" i="1" dirty="0">
                <a:cs typeface="Segoe UI" panose="020B0502040204020203" pitchFamily="34" charset="0"/>
              </a:rPr>
              <a:t>Temperature</a:t>
            </a:r>
            <a:r>
              <a:rPr lang="it-IT" sz="1600" dirty="0">
                <a:cs typeface="Segoe UI" panose="020B0502040204020203" pitchFamily="34" charset="0"/>
              </a:rPr>
              <a:t>):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73C5F6A0-BB84-8F18-2F4E-6646D7B8B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522" y="4030115"/>
            <a:ext cx="3642159" cy="2374211"/>
          </a:xfrm>
          <a:prstGeom prst="rect">
            <a:avLst/>
          </a:prstGeom>
        </p:spPr>
      </p:pic>
      <p:pic>
        <p:nvPicPr>
          <p:cNvPr id="1026" name="Picture 2" descr="Effect of temperature on probabilities">
            <a:extLst>
              <a:ext uri="{FF2B5EF4-FFF2-40B4-BE49-F238E27FC236}">
                <a16:creationId xmlns:a16="http://schemas.microsoft.com/office/drawing/2014/main" id="{F1413999-45B0-5E4A-1DAB-D29FAEB0E9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5" r="14237"/>
          <a:stretch>
            <a:fillRect/>
          </a:stretch>
        </p:blipFill>
        <p:spPr bwMode="auto">
          <a:xfrm>
            <a:off x="2381472" y="4434319"/>
            <a:ext cx="2989007" cy="183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553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D9300-5B32-6A5C-D7AC-F71652BE1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E25237-1154-FFD2-2CCE-42CEF43B2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54000"/>
            <a:ext cx="12192000" cy="796925"/>
          </a:xfrm>
        </p:spPr>
        <p:txBody>
          <a:bodyPr/>
          <a:lstStyle/>
          <a:p>
            <a:r>
              <a:rPr lang="it-IT" dirty="0" err="1">
                <a:latin typeface="+mn-lt"/>
              </a:rPr>
              <a:t>Adversarial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Robustness</a:t>
            </a:r>
            <a:r>
              <a:rPr lang="it-IT" dirty="0">
                <a:latin typeface="+mn-lt"/>
              </a:rPr>
              <a:t> Toolbox (ART)</a:t>
            </a:r>
            <a:endParaRPr lang="it-IT" i="1" dirty="0">
              <a:latin typeface="+mn-lt"/>
            </a:endParaRP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AA2F12EF-8B32-0919-0325-BB9C4306AF8D}"/>
              </a:ext>
            </a:extLst>
          </p:cNvPr>
          <p:cNvCxnSpPr>
            <a:cxnSpLocks/>
          </p:cNvCxnSpPr>
          <p:nvPr/>
        </p:nvCxnSpPr>
        <p:spPr>
          <a:xfrm>
            <a:off x="0" y="977900"/>
            <a:ext cx="741045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25ED035-310C-50E3-11BB-4792C9727587}"/>
              </a:ext>
            </a:extLst>
          </p:cNvPr>
          <p:cNvSpPr txBox="1"/>
          <p:nvPr/>
        </p:nvSpPr>
        <p:spPr>
          <a:xfrm>
            <a:off x="536447" y="1965499"/>
            <a:ext cx="10144121" cy="19346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285750" indent="-285750" algn="just">
              <a:buClr>
                <a:schemeClr val="accent1"/>
              </a:buClr>
              <a:buFont typeface="Wingdings" panose="05000000000000000000" pitchFamily="2" charset="2"/>
              <a:buChar char="§"/>
              <a:defRPr b="0" i="0" u="none" strike="noStrike" baseline="0"/>
            </a:lvl1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it-IT" sz="1600" dirty="0">
                <a:cs typeface="Segoe UI" panose="020B0502040204020203" pitchFamily="34" charset="0"/>
              </a:rPr>
              <a:t>Libreria Python open-source completa per l’implementazione di diversi attacchi, difese e metriche per la valutazione della robustezza.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it-IT" sz="1600" dirty="0">
                <a:cs typeface="Segoe UI" panose="020B0502040204020203" pitchFamily="34" charset="0"/>
              </a:rPr>
              <a:t>Nato in IBM </a:t>
            </a:r>
            <a:r>
              <a:rPr lang="it-IT" sz="1600" dirty="0" err="1">
                <a:cs typeface="Segoe UI" panose="020B0502040204020203" pitchFamily="34" charset="0"/>
              </a:rPr>
              <a:t>Research</a:t>
            </a:r>
            <a:r>
              <a:rPr lang="it-IT" sz="1600" dirty="0">
                <a:cs typeface="Segoe UI" panose="020B0502040204020203" pitchFamily="34" charset="0"/>
              </a:rPr>
              <a:t>, dal 2020 ospitato come progetto della comunità </a:t>
            </a:r>
            <a:r>
              <a:rPr lang="en-US" sz="1600" dirty="0">
                <a:cs typeface="Segoe UI" panose="020B0502040204020203" pitchFamily="34" charset="0"/>
              </a:rPr>
              <a:t>Linux AI &amp; Data Foundation</a:t>
            </a:r>
            <a:r>
              <a:rPr lang="it-IT" sz="1600" dirty="0">
                <a:cs typeface="Segoe UI" panose="020B0502040204020203" pitchFamily="34" charset="0"/>
              </a:rPr>
              <a:t> (</a:t>
            </a:r>
            <a:r>
              <a:rPr lang="it-IT" sz="1600" i="1" dirty="0">
                <a:cs typeface="Segoe UI" panose="020B0502040204020203" pitchFamily="34" charset="0"/>
              </a:rPr>
              <a:t>LF AI &amp; Data</a:t>
            </a:r>
            <a:r>
              <a:rPr lang="it-IT" sz="1600" dirty="0">
                <a:cs typeface="Segoe UI" panose="020B0502040204020203" pitchFamily="34" charset="0"/>
              </a:rPr>
              <a:t>).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it-IT" sz="1600" dirty="0">
                <a:cs typeface="Segoe UI" panose="020B0502040204020203" pitchFamily="34" charset="0"/>
              </a:rPr>
              <a:t>Integrazione con i principali framework: </a:t>
            </a:r>
            <a:r>
              <a:rPr lang="it-IT" sz="1600" dirty="0" err="1">
                <a:cs typeface="Segoe UI" panose="020B0502040204020203" pitchFamily="34" charset="0"/>
              </a:rPr>
              <a:t>Tensorflow</a:t>
            </a:r>
            <a:r>
              <a:rPr lang="it-IT" sz="1600" dirty="0">
                <a:cs typeface="Segoe UI" panose="020B0502040204020203" pitchFamily="34" charset="0"/>
              </a:rPr>
              <a:t>, </a:t>
            </a:r>
            <a:r>
              <a:rPr lang="it-IT" sz="1600" dirty="0" err="1">
                <a:cs typeface="Segoe UI" panose="020B0502040204020203" pitchFamily="34" charset="0"/>
              </a:rPr>
              <a:t>PyTorch</a:t>
            </a:r>
            <a:r>
              <a:rPr lang="it-IT" sz="1600" dirty="0">
                <a:cs typeface="Segoe UI" panose="020B0502040204020203" pitchFamily="34" charset="0"/>
              </a:rPr>
              <a:t>, </a:t>
            </a:r>
            <a:r>
              <a:rPr lang="it-IT" sz="1600" dirty="0" err="1">
                <a:cs typeface="Segoe UI" panose="020B0502040204020203" pitchFamily="34" charset="0"/>
              </a:rPr>
              <a:t>Scikit-learn</a:t>
            </a:r>
            <a:r>
              <a:rPr lang="it-IT" sz="1600" dirty="0">
                <a:cs typeface="Segoe UI" panose="020B0502040204020203" pitchFamily="34" charset="0"/>
              </a:rPr>
              <a:t>, etc...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it-IT" sz="1600" i="1" dirty="0">
                <a:cs typeface="Segoe UI" panose="020B0502040204020203" pitchFamily="34" charset="0"/>
              </a:rPr>
              <a:t>Framework-</a:t>
            </a:r>
            <a:r>
              <a:rPr lang="it-IT" sz="1600" i="1" dirty="0" err="1">
                <a:cs typeface="Segoe UI" panose="020B0502040204020203" pitchFamily="34" charset="0"/>
              </a:rPr>
              <a:t>agnostic</a:t>
            </a:r>
            <a:r>
              <a:rPr lang="it-IT" sz="1600" i="1" dirty="0">
                <a:cs typeface="Segoe UI" panose="020B0502040204020203" pitchFamily="34" charset="0"/>
              </a:rPr>
              <a:t>: </a:t>
            </a:r>
            <a:r>
              <a:rPr lang="it-IT" sz="1600" dirty="0">
                <a:cs typeface="Segoe UI" panose="020B0502040204020203" pitchFamily="34" charset="0"/>
              </a:rPr>
              <a:t>ART fornisce dei </a:t>
            </a:r>
            <a:r>
              <a:rPr lang="it-IT" sz="1600" dirty="0" err="1">
                <a:cs typeface="Segoe UI" panose="020B0502040204020203" pitchFamily="34" charset="0"/>
              </a:rPr>
              <a:t>wrapper</a:t>
            </a:r>
            <a:r>
              <a:rPr lang="it-IT" sz="1600" dirty="0">
                <a:cs typeface="Segoe UI" panose="020B0502040204020203" pitchFamily="34" charset="0"/>
              </a:rPr>
              <a:t> (</a:t>
            </a:r>
            <a:r>
              <a:rPr lang="it-IT" sz="1600" i="1" dirty="0" err="1">
                <a:cs typeface="Segoe UI" panose="020B0502040204020203" pitchFamily="34" charset="0"/>
              </a:rPr>
              <a:t>estimators</a:t>
            </a:r>
            <a:r>
              <a:rPr lang="it-IT" sz="1600" dirty="0">
                <a:cs typeface="Segoe UI" panose="020B0502040204020203" pitchFamily="34" charset="0"/>
              </a:rPr>
              <a:t>) che producono un’API standard per il modello target,</a:t>
            </a:r>
            <a:r>
              <a:rPr lang="it-IT" sz="1600" dirty="0"/>
              <a:t> così che gli attacchi/difese possano operare indipendentemente dal framework sottostante.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305506-A6E9-0D9D-0EF9-CB2AC7278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640" y="4474621"/>
            <a:ext cx="2026920" cy="94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C70D622-8BE5-887E-E584-0092BF26E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152" y="4566939"/>
            <a:ext cx="2276856" cy="76155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324E022-2813-AB3D-9F96-0415509BB72C}"/>
              </a:ext>
            </a:extLst>
          </p:cNvPr>
          <p:cNvSpPr txBox="1"/>
          <p:nvPr/>
        </p:nvSpPr>
        <p:spPr>
          <a:xfrm>
            <a:off x="655701" y="4763047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5"/>
              </a:rPr>
              <a:t>https://github.com/Trusted-AI/adversarial-robustness-toolbox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1267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904E4-BFED-479A-9C79-476F8DE02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1A2EBC-9D75-38CA-C46E-59E6FF849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54000"/>
            <a:ext cx="12192000" cy="796925"/>
          </a:xfrm>
        </p:spPr>
        <p:txBody>
          <a:bodyPr/>
          <a:lstStyle/>
          <a:p>
            <a:r>
              <a:rPr lang="it-IT" dirty="0" err="1">
                <a:latin typeface="+mn-lt"/>
              </a:rPr>
              <a:t>Adversarial</a:t>
            </a:r>
            <a:r>
              <a:rPr lang="it-IT" dirty="0">
                <a:latin typeface="+mn-lt"/>
              </a:rPr>
              <a:t> </a:t>
            </a:r>
            <a:r>
              <a:rPr lang="it-IT" dirty="0" err="1">
                <a:latin typeface="+mn-lt"/>
              </a:rPr>
              <a:t>Robustness</a:t>
            </a:r>
            <a:r>
              <a:rPr lang="it-IT" dirty="0">
                <a:latin typeface="+mn-lt"/>
              </a:rPr>
              <a:t> Toolbox (ART)</a:t>
            </a:r>
            <a:endParaRPr lang="it-IT" i="1" dirty="0">
              <a:latin typeface="+mn-lt"/>
            </a:endParaRP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61125343-29EA-D85C-6891-BE8A50E6922E}"/>
              </a:ext>
            </a:extLst>
          </p:cNvPr>
          <p:cNvCxnSpPr>
            <a:cxnSpLocks/>
          </p:cNvCxnSpPr>
          <p:nvPr/>
        </p:nvCxnSpPr>
        <p:spPr>
          <a:xfrm>
            <a:off x="0" y="977900"/>
            <a:ext cx="741045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D146C578-0AD8-9576-D8B4-FE931196A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60574"/>
          <a:stretch>
            <a:fillRect/>
          </a:stretch>
        </p:blipFill>
        <p:spPr>
          <a:xfrm>
            <a:off x="624742" y="4401642"/>
            <a:ext cx="3659391" cy="1246816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E756C682-CF18-3DC3-67F7-FCD6C3666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654" t="37733" r="654" b="830"/>
          <a:stretch>
            <a:fillRect/>
          </a:stretch>
        </p:blipFill>
        <p:spPr>
          <a:xfrm>
            <a:off x="4494863" y="4066405"/>
            <a:ext cx="3611128" cy="1917289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0C33A3DD-D739-9DA8-AC7D-75299D100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9124"/>
          <a:stretch>
            <a:fillRect/>
          </a:stretch>
        </p:blipFill>
        <p:spPr>
          <a:xfrm>
            <a:off x="8217157" y="1574185"/>
            <a:ext cx="3269376" cy="271304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45F6E5B-AD36-243D-1C19-D02BD0CF159D}"/>
              </a:ext>
            </a:extLst>
          </p:cNvPr>
          <p:cNvSpPr txBox="1"/>
          <p:nvPr/>
        </p:nvSpPr>
        <p:spPr>
          <a:xfrm>
            <a:off x="152400" y="1217044"/>
            <a:ext cx="3064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G. Stendardo (ISS), E. </a:t>
            </a:r>
            <a:r>
              <a:rPr lang="it-IT" sz="1600" i="1" dirty="0" err="1"/>
              <a:t>Cisbani</a:t>
            </a:r>
            <a:r>
              <a:rPr lang="it-IT" sz="1600" i="1" dirty="0"/>
              <a:t> (ISS), F. Balli (</a:t>
            </a:r>
            <a:r>
              <a:rPr lang="it-IT" sz="1600" i="1" dirty="0" err="1"/>
              <a:t>UniFi</a:t>
            </a:r>
            <a:r>
              <a:rPr lang="it-IT" sz="1600" i="1" dirty="0"/>
              <a:t>), </a:t>
            </a:r>
            <a:r>
              <a:rPr lang="it-IT" sz="1600" i="1" dirty="0" err="1"/>
              <a:t>S.Doria</a:t>
            </a:r>
            <a:r>
              <a:rPr lang="it-IT" sz="1600" i="1" dirty="0"/>
              <a:t> (CNR)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764D56F-05CF-0AD2-338B-5E5CA64A1BAD}"/>
              </a:ext>
            </a:extLst>
          </p:cNvPr>
          <p:cNvSpPr txBox="1"/>
          <p:nvPr/>
        </p:nvSpPr>
        <p:spPr>
          <a:xfrm>
            <a:off x="3630616" y="3450652"/>
            <a:ext cx="15765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i="1" dirty="0">
                <a:solidFill>
                  <a:srgbClr val="0088EE"/>
                </a:solidFill>
              </a:rPr>
              <a:t>F. </a:t>
            </a:r>
            <a:r>
              <a:rPr lang="it-IT" sz="1100" i="1" u="none" strike="noStrike" baseline="0" dirty="0">
                <a:solidFill>
                  <a:srgbClr val="0088EE"/>
                </a:solidFill>
              </a:rPr>
              <a:t>Valeri, et al., 2023</a:t>
            </a:r>
            <a:endParaRPr lang="it-IT" sz="1100" i="1" dirty="0">
              <a:solidFill>
                <a:srgbClr val="0088EE"/>
              </a:solidFill>
            </a:endParaRP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5855AEBE-BDE3-A3EA-31DA-44A87A40CDD9}"/>
              </a:ext>
            </a:extLst>
          </p:cNvPr>
          <p:cNvGrpSpPr/>
          <p:nvPr/>
        </p:nvGrpSpPr>
        <p:grpSpPr>
          <a:xfrm>
            <a:off x="3057859" y="1574185"/>
            <a:ext cx="4721257" cy="2255625"/>
            <a:chOff x="218388" y="1939112"/>
            <a:chExt cx="4721257" cy="2255625"/>
          </a:xfrm>
        </p:grpSpPr>
        <p:pic>
          <p:nvPicPr>
            <p:cNvPr id="11" name="Elemento grafico 10">
              <a:extLst>
                <a:ext uri="{FF2B5EF4-FFF2-40B4-BE49-F238E27FC236}">
                  <a16:creationId xmlns:a16="http://schemas.microsoft.com/office/drawing/2014/main" id="{FECA94FF-1DA8-B91D-7B8C-A4497F969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8388" y="1939112"/>
              <a:ext cx="4721257" cy="2255625"/>
            </a:xfrm>
            <a:prstGeom prst="rect">
              <a:avLst/>
            </a:prstGeom>
          </p:spPr>
        </p:pic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0D0629B6-6146-0AE5-9CDF-6FF72E980DF7}"/>
                </a:ext>
              </a:extLst>
            </p:cNvPr>
            <p:cNvSpPr/>
            <p:nvPr/>
          </p:nvSpPr>
          <p:spPr>
            <a:xfrm>
              <a:off x="3460956" y="3915123"/>
              <a:ext cx="1077178" cy="261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C08491DF-75CA-5C19-DD7D-0CA95CEB2C45}"/>
                </a:ext>
              </a:extLst>
            </p:cNvPr>
            <p:cNvSpPr/>
            <p:nvPr/>
          </p:nvSpPr>
          <p:spPr>
            <a:xfrm rot="5400000">
              <a:off x="3862219" y="3567790"/>
              <a:ext cx="573128" cy="3346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63D44B1-A25F-60DF-3A60-016FB0AB4E2A}"/>
              </a:ext>
            </a:extLst>
          </p:cNvPr>
          <p:cNvSpPr txBox="1"/>
          <p:nvPr/>
        </p:nvSpPr>
        <p:spPr>
          <a:xfrm>
            <a:off x="584956" y="3964357"/>
            <a:ext cx="18694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 err="1">
                <a:solidFill>
                  <a:schemeClr val="accent1"/>
                </a:solidFill>
              </a:rPr>
              <a:t>Adversarial</a:t>
            </a:r>
            <a:r>
              <a:rPr lang="it-IT" sz="1400" b="1" dirty="0">
                <a:solidFill>
                  <a:schemeClr val="accent1"/>
                </a:solidFill>
              </a:rPr>
              <a:t> </a:t>
            </a:r>
            <a:r>
              <a:rPr lang="it-IT" sz="1400" b="1" dirty="0" err="1">
                <a:solidFill>
                  <a:schemeClr val="accent1"/>
                </a:solidFill>
              </a:rPr>
              <a:t>Examples</a:t>
            </a:r>
            <a:endParaRPr lang="it-IT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179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4CEDD-F82C-4433-B6C6-D065C5F67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805C0C-5D40-4031-B4B9-5CDC9F214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54000"/>
            <a:ext cx="12192000" cy="796925"/>
          </a:xfrm>
        </p:spPr>
        <p:txBody>
          <a:bodyPr/>
          <a:lstStyle/>
          <a:p>
            <a:r>
              <a:rPr lang="it-IT" dirty="0">
                <a:latin typeface="+mn-lt"/>
              </a:rPr>
              <a:t>Take home </a:t>
            </a:r>
            <a:r>
              <a:rPr lang="it-IT" dirty="0" err="1">
                <a:latin typeface="+mn-lt"/>
              </a:rPr>
              <a:t>message</a:t>
            </a:r>
            <a:endParaRPr lang="it-IT" i="1" dirty="0">
              <a:latin typeface="+mn-lt"/>
            </a:endParaRP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A3CDEF59-8620-BF71-EA0A-E04560DA9B93}"/>
              </a:ext>
            </a:extLst>
          </p:cNvPr>
          <p:cNvCxnSpPr>
            <a:cxnSpLocks/>
          </p:cNvCxnSpPr>
          <p:nvPr/>
        </p:nvCxnSpPr>
        <p:spPr>
          <a:xfrm>
            <a:off x="0" y="977900"/>
            <a:ext cx="741045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2A01F1D1-4C4C-5707-20D8-027915CBFB7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29867"/>
          <a:stretch>
            <a:fillRect/>
          </a:stretch>
        </p:blipFill>
        <p:spPr>
          <a:xfrm>
            <a:off x="9086529" y="3095087"/>
            <a:ext cx="2201908" cy="2316407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B9EE033-A618-2F7D-77A5-6E844201FCC3}"/>
              </a:ext>
            </a:extLst>
          </p:cNvPr>
          <p:cNvSpPr txBox="1"/>
          <p:nvPr/>
        </p:nvSpPr>
        <p:spPr>
          <a:xfrm>
            <a:off x="774192" y="1277045"/>
            <a:ext cx="7152724" cy="46030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285750" indent="-285750" algn="just">
              <a:buClr>
                <a:schemeClr val="accent1"/>
              </a:buClr>
              <a:buFont typeface="Wingdings" panose="05000000000000000000" pitchFamily="2" charset="2"/>
              <a:buChar char="§"/>
              <a:defRPr b="0" i="0" u="none" strike="noStrike" baseline="0"/>
            </a:lvl1pPr>
          </a:lstStyle>
          <a:p>
            <a:pPr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/>
              <a:t>Garantire la robustezza dei sistemi di IA, soprattutto in contesti </a:t>
            </a:r>
            <a:r>
              <a:rPr lang="it-IT" sz="1600" i="1" dirty="0" err="1"/>
              <a:t>safety-critical</a:t>
            </a:r>
            <a:r>
              <a:rPr lang="it-IT" sz="1600" dirty="0"/>
              <a:t> non è solo una sfida tecnica, ma un requisito etico e regolatorio che tutela la sicurezza e la fiducia degli utenti.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t-IT" sz="1600" dirty="0"/>
          </a:p>
          <a:p>
            <a:pPr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/>
              <a:t>Le perturbazioni </a:t>
            </a:r>
            <a:r>
              <a:rPr lang="it-IT" sz="1600" i="1" dirty="0" err="1"/>
              <a:t>adversarial</a:t>
            </a:r>
            <a:r>
              <a:rPr lang="it-IT" sz="1600" i="1" dirty="0"/>
              <a:t>, </a:t>
            </a:r>
            <a:r>
              <a:rPr lang="it-IT" sz="1600" dirty="0"/>
              <a:t>sfruttando le vulnerabilità dei modelli, sono un potente strumento sia per valutare la robustezza (mediante tecniche di attacco controllato), sia per migliorarla (mediante strategie di difesa).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t-IT" sz="1600" dirty="0"/>
          </a:p>
          <a:p>
            <a:pPr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/>
              <a:t>Queste procedure possono supportare anche l’</a:t>
            </a:r>
            <a:r>
              <a:rPr lang="it-IT" sz="1600" i="1" dirty="0" err="1"/>
              <a:t>explainability</a:t>
            </a:r>
            <a:r>
              <a:rPr lang="it-IT" sz="1600" dirty="0"/>
              <a:t> dei modelli, indagando quali aspetti dell’input determinano successo o fallimento delle loro predizioni, e la loro </a:t>
            </a:r>
            <a:r>
              <a:rPr lang="it-IT" sz="1600" i="1" dirty="0" err="1"/>
              <a:t>generalizzabilità</a:t>
            </a:r>
            <a:r>
              <a:rPr lang="it-IT" sz="1600" i="1" dirty="0"/>
              <a:t>, </a:t>
            </a:r>
            <a:r>
              <a:rPr lang="it-IT" sz="1600" dirty="0"/>
              <a:t>estendendone il dominio di applicazione. 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it-IT" sz="1600" dirty="0"/>
          </a:p>
          <a:p>
            <a:pPr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it-IT" sz="1600" dirty="0"/>
              <a:t>L’obiettivo finale è quello di promuovere un impiego più sicuro, trasparente e spiegabile dei sistemi basati su IA nei contesti in cui le decisioni hanno un impatto reale sulla vita delle persone.</a:t>
            </a: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D90083F6-EF87-6496-F7EB-922912E8DEA1}"/>
              </a:ext>
            </a:extLst>
          </p:cNvPr>
          <p:cNvSpPr txBox="1"/>
          <p:nvPr/>
        </p:nvSpPr>
        <p:spPr>
          <a:xfrm>
            <a:off x="9347869" y="5505600"/>
            <a:ext cx="2996531" cy="275717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just">
              <a:lnSpc>
                <a:spcPct val="120000"/>
              </a:lnSpc>
              <a:defRPr sz="1600">
                <a:latin typeface="DM Sans" pitchFamily="2" charset="0"/>
              </a:defRPr>
            </a:lvl1pPr>
          </a:lstStyle>
          <a:p>
            <a:r>
              <a:rPr lang="it-IT" dirty="0">
                <a:solidFill>
                  <a:srgbClr val="301D7E"/>
                </a:solidFill>
                <a:latin typeface="+mn-lt"/>
                <a:cs typeface="Segoe UI" panose="020B0502040204020203" pitchFamily="34" charset="0"/>
              </a:rPr>
              <a:t>giorgia.stendardo@iss.it</a:t>
            </a:r>
          </a:p>
        </p:txBody>
      </p:sp>
      <p:pic>
        <p:nvPicPr>
          <p:cNvPr id="26" name="Elemento grafico 25" descr="Busta con riempimento a tinta unita">
            <a:extLst>
              <a:ext uri="{FF2B5EF4-FFF2-40B4-BE49-F238E27FC236}">
                <a16:creationId xmlns:a16="http://schemas.microsoft.com/office/drawing/2014/main" id="{A91C513B-2AE7-9A6A-7F87-988AA15C8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9279" y="5505600"/>
            <a:ext cx="374500" cy="37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57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BF686-C716-A5FA-511D-88C1B3580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C9F30BA2-B190-6563-BCE1-1ACA5DD1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54000"/>
            <a:ext cx="12192000" cy="796925"/>
          </a:xfrm>
        </p:spPr>
        <p:txBody>
          <a:bodyPr/>
          <a:lstStyle/>
          <a:p>
            <a:r>
              <a:rPr lang="it-IT" dirty="0">
                <a:latin typeface="+mn-lt"/>
              </a:rPr>
              <a:t>Cosa è la robustezza in IA? </a:t>
            </a:r>
            <a:endParaRPr lang="it-IT" i="1" dirty="0">
              <a:latin typeface="+mn-lt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FDD673E7-DA75-C5EC-2304-FF4229979CEB}"/>
              </a:ext>
            </a:extLst>
          </p:cNvPr>
          <p:cNvCxnSpPr>
            <a:cxnSpLocks/>
          </p:cNvCxnSpPr>
          <p:nvPr/>
        </p:nvCxnSpPr>
        <p:spPr>
          <a:xfrm>
            <a:off x="0" y="977900"/>
            <a:ext cx="741045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96F8BD-F638-C20E-0B6A-0C05F96F543B}"/>
              </a:ext>
            </a:extLst>
          </p:cNvPr>
          <p:cNvSpPr txBox="1"/>
          <p:nvPr/>
        </p:nvSpPr>
        <p:spPr>
          <a:xfrm>
            <a:off x="3462403" y="2172736"/>
            <a:ext cx="5267191" cy="1806392"/>
          </a:xfrm>
          <a:prstGeom prst="rect">
            <a:avLst/>
          </a:prstGeom>
          <a:noFill/>
          <a:ln w="19050">
            <a:solidFill>
              <a:srgbClr val="BDCDF1"/>
            </a:solidFill>
          </a:ln>
        </p:spPr>
        <p:txBody>
          <a:bodyPr wrap="square">
            <a:spAutoFit/>
          </a:bodyPr>
          <a:lstStyle>
            <a:defPPr>
              <a:defRPr lang="it-IT"/>
            </a:defPPr>
            <a:lvl1pPr>
              <a:lnSpc>
                <a:spcPct val="107000"/>
              </a:lnSpc>
              <a:spcAft>
                <a:spcPts val="800"/>
              </a:spcAft>
              <a:defRPr sz="1400" b="0" i="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defRPr>
            </a:lvl1pPr>
          </a:lstStyle>
          <a:p>
            <a:pPr marL="285750" indent="-285750" algn="just">
              <a:lnSpc>
                <a:spcPct val="110000"/>
              </a:lnSpc>
              <a:buClr>
                <a:srgbClr val="99288E"/>
              </a:buClr>
              <a:buFont typeface="Wingdings" panose="05000000000000000000" pitchFamily="2" charset="2"/>
              <a:buChar char="§"/>
            </a:pPr>
            <a:r>
              <a:rPr lang="it-IT" sz="1600" dirty="0">
                <a:latin typeface="+mn-lt"/>
              </a:rPr>
              <a:t>principio di prevenzione e mitigazione del danno: resilienza ad </a:t>
            </a:r>
            <a:r>
              <a:rPr lang="it-IT" sz="1600" b="1" dirty="0">
                <a:latin typeface="+mn-lt"/>
              </a:rPr>
              <a:t>attacchi malevoli </a:t>
            </a:r>
            <a:r>
              <a:rPr lang="it-IT" sz="1600" dirty="0">
                <a:latin typeface="+mn-lt"/>
              </a:rPr>
              <a:t>o</a:t>
            </a:r>
            <a:r>
              <a:rPr lang="it-IT" sz="1600" b="1" dirty="0">
                <a:latin typeface="+mn-lt"/>
              </a:rPr>
              <a:t> situazioni impreviste </a:t>
            </a:r>
            <a:r>
              <a:rPr lang="it-IT" sz="1600" dirty="0">
                <a:latin typeface="+mn-lt"/>
              </a:rPr>
              <a:t>che possono accadere all’interno del sistema o dell’ambiente in cui esso opera;</a:t>
            </a:r>
          </a:p>
          <a:p>
            <a:pPr marL="285750" indent="-285750" algn="just">
              <a:lnSpc>
                <a:spcPct val="110000"/>
              </a:lnSpc>
              <a:buClr>
                <a:srgbClr val="99288E"/>
              </a:buClr>
              <a:buFont typeface="Wingdings" panose="05000000000000000000" pitchFamily="2" charset="2"/>
              <a:buChar char="§"/>
            </a:pPr>
            <a:r>
              <a:rPr lang="it-IT" sz="1600" b="1" dirty="0">
                <a:solidFill>
                  <a:srgbClr val="B751B0"/>
                </a:solidFill>
                <a:latin typeface="+mn-lt"/>
              </a:rPr>
              <a:t>robustezza tecnica</a:t>
            </a:r>
            <a:r>
              <a:rPr lang="it-IT" sz="1600" dirty="0">
                <a:latin typeface="+mn-lt"/>
              </a:rPr>
              <a:t>: garantire continuità e accuratezza in qualsiasi circostanza.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B54EA90-CE4A-E60F-D7BD-0B9FBA976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664" y="1216188"/>
            <a:ext cx="2172157" cy="2950437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D6B97669-086F-4B22-54D8-C6AC14D60041}"/>
              </a:ext>
            </a:extLst>
          </p:cNvPr>
          <p:cNvGrpSpPr/>
          <p:nvPr/>
        </p:nvGrpSpPr>
        <p:grpSpPr>
          <a:xfrm>
            <a:off x="167581" y="1216188"/>
            <a:ext cx="2963583" cy="2950437"/>
            <a:chOff x="395163" y="1097556"/>
            <a:chExt cx="4250453" cy="4200813"/>
          </a:xfrm>
        </p:grpSpPr>
        <p:pic>
          <p:nvPicPr>
            <p:cNvPr id="8" name="Picture 4" descr="AI in the EU: Ethical Guidelines as a Governance Tool | SpringerLink">
              <a:extLst>
                <a:ext uri="{FF2B5EF4-FFF2-40B4-BE49-F238E27FC236}">
                  <a16:creationId xmlns:a16="http://schemas.microsoft.com/office/drawing/2014/main" id="{973DC778-ADA9-FB0D-FBF4-C9FB51617B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63" y="1097556"/>
              <a:ext cx="4250453" cy="4200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7803CC2C-B860-2849-7137-51B69E05C1D5}"/>
                </a:ext>
              </a:extLst>
            </p:cNvPr>
            <p:cNvSpPr/>
            <p:nvPr/>
          </p:nvSpPr>
          <p:spPr>
            <a:xfrm>
              <a:off x="3190461" y="1701801"/>
              <a:ext cx="1115454" cy="1101034"/>
            </a:xfrm>
            <a:prstGeom prst="ellipse">
              <a:avLst/>
            </a:prstGeom>
            <a:noFill/>
            <a:ln w="762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5B34270-E951-E5BA-988D-8242FF605A5F}"/>
              </a:ext>
            </a:extLst>
          </p:cNvPr>
          <p:cNvSpPr txBox="1"/>
          <p:nvPr/>
        </p:nvSpPr>
        <p:spPr>
          <a:xfrm>
            <a:off x="3258425" y="1335672"/>
            <a:ext cx="5675150" cy="6075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>
              <a:defRPr sz="1000" b="0" i="0">
                <a:solidFill>
                  <a:srgbClr val="333333"/>
                </a:solidFill>
                <a:effectLst/>
              </a:defRPr>
            </a:lvl1pPr>
          </a:lstStyle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kern="1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Tra i 7 requisiti chiave per un’</a:t>
            </a:r>
            <a:r>
              <a:rPr lang="it-IT" sz="1600" b="1" kern="1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IA affidabile</a:t>
            </a:r>
            <a:r>
              <a:rPr lang="it-IT" sz="1600" b="1" kern="100" dirty="0">
                <a:solidFill>
                  <a:schemeClr val="tx1"/>
                </a:solidFill>
                <a:ea typeface="Calibri" panose="020F0502020204030204" pitchFamily="34" charset="0"/>
                <a:cs typeface="Segoe UI" panose="020B0502040204020203" pitchFamily="34" charset="0"/>
              </a:rPr>
              <a:t>, </a:t>
            </a:r>
            <a:r>
              <a:rPr lang="it-IT" sz="1600" kern="1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definiti dall’AI HLEG (2019) e recepiti dall’</a:t>
            </a:r>
            <a:r>
              <a:rPr lang="it-IT" sz="1600" b="1" kern="1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AI Act </a:t>
            </a:r>
            <a:r>
              <a:rPr lang="it-IT" sz="1600" kern="1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(UE 2024/1689)</a:t>
            </a:r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A0D7A4BD-3F80-116A-1931-25308692C449}"/>
              </a:ext>
            </a:extLst>
          </p:cNvPr>
          <p:cNvSpPr/>
          <p:nvPr/>
        </p:nvSpPr>
        <p:spPr>
          <a:xfrm rot="20879058" flipH="1">
            <a:off x="2819090" y="1919960"/>
            <a:ext cx="817024" cy="538586"/>
          </a:xfrm>
          <a:custGeom>
            <a:avLst/>
            <a:gdLst/>
            <a:ahLst/>
            <a:cxnLst/>
            <a:rect l="l" t="t" r="r" b="b"/>
            <a:pathLst>
              <a:path w="5560541" h="4114800">
                <a:moveTo>
                  <a:pt x="5560541" y="0"/>
                </a:moveTo>
                <a:lnTo>
                  <a:pt x="0" y="0"/>
                </a:lnTo>
                <a:lnTo>
                  <a:pt x="0" y="4114800"/>
                </a:lnTo>
                <a:lnTo>
                  <a:pt x="5560541" y="4114800"/>
                </a:lnTo>
                <a:lnTo>
                  <a:pt x="556054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3B55313-A1F9-A2CE-7CD5-659E6EBF03BC}"/>
              </a:ext>
            </a:extLst>
          </p:cNvPr>
          <p:cNvSpPr txBox="1"/>
          <p:nvPr/>
        </p:nvSpPr>
        <p:spPr>
          <a:xfrm>
            <a:off x="8615905" y="4311640"/>
            <a:ext cx="331405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050" dirty="0">
                <a:hlinkClick r:id="rId6"/>
              </a:rPr>
              <a:t>https://digital-strategy.ec.europa.eu/en/library/ethics-guidelines-trustworthy-ai</a:t>
            </a:r>
            <a:endParaRPr lang="it-IT" sz="1050" dirty="0"/>
          </a:p>
        </p:txBody>
      </p:sp>
    </p:spTree>
    <p:extLst>
      <p:ext uri="{BB962C8B-B14F-4D97-AF65-F5344CB8AC3E}">
        <p14:creationId xmlns:p14="http://schemas.microsoft.com/office/powerpoint/2010/main" val="801352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48148-A8DA-7AD1-0EF9-351056DDA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493009C6-F43B-711B-DCF8-32E8080E5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54000"/>
            <a:ext cx="12192000" cy="796925"/>
          </a:xfrm>
        </p:spPr>
        <p:txBody>
          <a:bodyPr/>
          <a:lstStyle/>
          <a:p>
            <a:r>
              <a:rPr lang="it-IT" dirty="0">
                <a:latin typeface="+mn-lt"/>
              </a:rPr>
              <a:t>Cosa è la robustezza in IA? </a:t>
            </a:r>
            <a:endParaRPr lang="it-IT" i="1" dirty="0">
              <a:latin typeface="+mn-lt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357044C2-F578-0E41-C54B-8E10E6130839}"/>
              </a:ext>
            </a:extLst>
          </p:cNvPr>
          <p:cNvCxnSpPr>
            <a:cxnSpLocks/>
          </p:cNvCxnSpPr>
          <p:nvPr/>
        </p:nvCxnSpPr>
        <p:spPr>
          <a:xfrm>
            <a:off x="0" y="977900"/>
            <a:ext cx="741045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E4F8520-F298-41A0-376A-21D2D4875036}"/>
              </a:ext>
            </a:extLst>
          </p:cNvPr>
          <p:cNvSpPr txBox="1"/>
          <p:nvPr/>
        </p:nvSpPr>
        <p:spPr>
          <a:xfrm>
            <a:off x="3462403" y="2172736"/>
            <a:ext cx="5267191" cy="1806392"/>
          </a:xfrm>
          <a:prstGeom prst="rect">
            <a:avLst/>
          </a:prstGeom>
          <a:noFill/>
          <a:ln w="19050">
            <a:solidFill>
              <a:srgbClr val="BDCDF1"/>
            </a:solidFill>
          </a:ln>
        </p:spPr>
        <p:txBody>
          <a:bodyPr wrap="square">
            <a:spAutoFit/>
          </a:bodyPr>
          <a:lstStyle>
            <a:defPPr>
              <a:defRPr lang="it-IT"/>
            </a:defPPr>
            <a:lvl1pPr>
              <a:lnSpc>
                <a:spcPct val="107000"/>
              </a:lnSpc>
              <a:spcAft>
                <a:spcPts val="800"/>
              </a:spcAft>
              <a:defRPr sz="1400" b="0" i="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defRPr>
            </a:lvl1pPr>
          </a:lstStyle>
          <a:p>
            <a:pPr marL="285750" indent="-285750" algn="just">
              <a:lnSpc>
                <a:spcPct val="110000"/>
              </a:lnSpc>
              <a:buClr>
                <a:srgbClr val="99288E"/>
              </a:buClr>
              <a:buFont typeface="Wingdings" panose="05000000000000000000" pitchFamily="2" charset="2"/>
              <a:buChar char="§"/>
            </a:pPr>
            <a:r>
              <a:rPr lang="it-IT" sz="1600" dirty="0">
                <a:latin typeface="+mn-lt"/>
              </a:rPr>
              <a:t>principio di prevenzione e mitigazione del danno: resilienza ad </a:t>
            </a:r>
            <a:r>
              <a:rPr lang="it-IT" sz="1600" b="1" dirty="0">
                <a:latin typeface="+mn-lt"/>
              </a:rPr>
              <a:t>attacchi malevoli </a:t>
            </a:r>
            <a:r>
              <a:rPr lang="it-IT" sz="1600" dirty="0">
                <a:latin typeface="+mn-lt"/>
              </a:rPr>
              <a:t>o</a:t>
            </a:r>
            <a:r>
              <a:rPr lang="it-IT" sz="1600" b="1" dirty="0">
                <a:latin typeface="+mn-lt"/>
              </a:rPr>
              <a:t> situazioni impreviste </a:t>
            </a:r>
            <a:r>
              <a:rPr lang="it-IT" sz="1600" dirty="0">
                <a:latin typeface="+mn-lt"/>
              </a:rPr>
              <a:t>che possono accadere all’interno del sistema o dell’ambiente in cui esso opera;</a:t>
            </a:r>
          </a:p>
          <a:p>
            <a:pPr marL="285750" indent="-285750" algn="just">
              <a:lnSpc>
                <a:spcPct val="110000"/>
              </a:lnSpc>
              <a:buClr>
                <a:srgbClr val="99288E"/>
              </a:buClr>
              <a:buFont typeface="Wingdings" panose="05000000000000000000" pitchFamily="2" charset="2"/>
              <a:buChar char="§"/>
            </a:pPr>
            <a:r>
              <a:rPr lang="it-IT" sz="1600" b="1" dirty="0">
                <a:solidFill>
                  <a:srgbClr val="B751B0"/>
                </a:solidFill>
                <a:latin typeface="+mn-lt"/>
              </a:rPr>
              <a:t>robustezza tecnica</a:t>
            </a:r>
            <a:r>
              <a:rPr lang="it-IT" sz="1600" dirty="0">
                <a:latin typeface="+mn-lt"/>
              </a:rPr>
              <a:t>: garantire continuità e accuratezza in qualsiasi circostanza.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D136A3D-9377-5AD6-BEAD-4A09B82D8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664" y="1216188"/>
            <a:ext cx="2172157" cy="2950437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A52D8244-EB13-28F8-8771-CFCA56C403DE}"/>
              </a:ext>
            </a:extLst>
          </p:cNvPr>
          <p:cNvGrpSpPr/>
          <p:nvPr/>
        </p:nvGrpSpPr>
        <p:grpSpPr>
          <a:xfrm>
            <a:off x="167581" y="1216188"/>
            <a:ext cx="2963583" cy="2950437"/>
            <a:chOff x="395163" y="1097556"/>
            <a:chExt cx="4250453" cy="4200813"/>
          </a:xfrm>
        </p:grpSpPr>
        <p:pic>
          <p:nvPicPr>
            <p:cNvPr id="8" name="Picture 4" descr="AI in the EU: Ethical Guidelines as a Governance Tool | SpringerLink">
              <a:extLst>
                <a:ext uri="{FF2B5EF4-FFF2-40B4-BE49-F238E27FC236}">
                  <a16:creationId xmlns:a16="http://schemas.microsoft.com/office/drawing/2014/main" id="{2EE80120-89F8-DF1C-0050-017C95BB27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163" y="1097556"/>
              <a:ext cx="4250453" cy="4200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Ovale 8">
              <a:extLst>
                <a:ext uri="{FF2B5EF4-FFF2-40B4-BE49-F238E27FC236}">
                  <a16:creationId xmlns:a16="http://schemas.microsoft.com/office/drawing/2014/main" id="{63F5DBFC-C6DE-0959-0288-92404C4C6812}"/>
                </a:ext>
              </a:extLst>
            </p:cNvPr>
            <p:cNvSpPr/>
            <p:nvPr/>
          </p:nvSpPr>
          <p:spPr>
            <a:xfrm>
              <a:off x="3190461" y="1701801"/>
              <a:ext cx="1115454" cy="1101034"/>
            </a:xfrm>
            <a:prstGeom prst="ellipse">
              <a:avLst/>
            </a:prstGeom>
            <a:noFill/>
            <a:ln w="762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65E829D-DE5D-8BC2-2C1F-482B0058A624}"/>
              </a:ext>
            </a:extLst>
          </p:cNvPr>
          <p:cNvSpPr txBox="1"/>
          <p:nvPr/>
        </p:nvSpPr>
        <p:spPr>
          <a:xfrm>
            <a:off x="3258425" y="1335672"/>
            <a:ext cx="5675150" cy="6075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>
              <a:defRPr sz="1000" b="0" i="0">
                <a:solidFill>
                  <a:srgbClr val="333333"/>
                </a:solidFill>
                <a:effectLst/>
              </a:defRPr>
            </a:lvl1pPr>
          </a:lstStyle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1600" kern="1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Tra i 7 requisiti chiave per un’</a:t>
            </a:r>
            <a:r>
              <a:rPr lang="it-IT" sz="1600" b="1" kern="1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IA affidabile</a:t>
            </a:r>
            <a:r>
              <a:rPr lang="it-IT" sz="1600" b="1" kern="100" dirty="0">
                <a:solidFill>
                  <a:schemeClr val="tx1"/>
                </a:solidFill>
                <a:ea typeface="Calibri" panose="020F0502020204030204" pitchFamily="34" charset="0"/>
                <a:cs typeface="Segoe UI" panose="020B0502040204020203" pitchFamily="34" charset="0"/>
              </a:rPr>
              <a:t>, </a:t>
            </a:r>
            <a:r>
              <a:rPr lang="it-IT" sz="1600" kern="1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definiti dall’AI HLEG (2019) e recepiti dall’</a:t>
            </a:r>
            <a:r>
              <a:rPr lang="it-IT" sz="1600" b="1" kern="1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AI Act </a:t>
            </a:r>
            <a:r>
              <a:rPr lang="it-IT" sz="1600" kern="1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(UE 2024/1689)</a:t>
            </a:r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0E762079-EBC0-AA62-6986-0450CEC033C1}"/>
              </a:ext>
            </a:extLst>
          </p:cNvPr>
          <p:cNvSpPr/>
          <p:nvPr/>
        </p:nvSpPr>
        <p:spPr>
          <a:xfrm rot="20879058" flipH="1">
            <a:off x="2819090" y="1919960"/>
            <a:ext cx="817024" cy="538586"/>
          </a:xfrm>
          <a:custGeom>
            <a:avLst/>
            <a:gdLst/>
            <a:ahLst/>
            <a:cxnLst/>
            <a:rect l="l" t="t" r="r" b="b"/>
            <a:pathLst>
              <a:path w="5560541" h="4114800">
                <a:moveTo>
                  <a:pt x="5560541" y="0"/>
                </a:moveTo>
                <a:lnTo>
                  <a:pt x="0" y="0"/>
                </a:lnTo>
                <a:lnTo>
                  <a:pt x="0" y="4114800"/>
                </a:lnTo>
                <a:lnTo>
                  <a:pt x="5560541" y="4114800"/>
                </a:lnTo>
                <a:lnTo>
                  <a:pt x="556054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B1A6B00-E953-595E-D6E6-3AE5523F1DD3}"/>
              </a:ext>
            </a:extLst>
          </p:cNvPr>
          <p:cNvSpPr txBox="1"/>
          <p:nvPr/>
        </p:nvSpPr>
        <p:spPr>
          <a:xfrm>
            <a:off x="8615905" y="4311640"/>
            <a:ext cx="331405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050" dirty="0">
                <a:hlinkClick r:id="rId6"/>
              </a:rPr>
              <a:t>https://digital-strategy.ec.europa.eu/en/library/ethics-guidelines-trustworthy-ai</a:t>
            </a:r>
            <a:endParaRPr lang="it-IT" sz="105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92F85E6-7E85-782F-90D4-1F1D339E7F57}"/>
              </a:ext>
            </a:extLst>
          </p:cNvPr>
          <p:cNvSpPr txBox="1"/>
          <p:nvPr/>
        </p:nvSpPr>
        <p:spPr>
          <a:xfrm>
            <a:off x="6773732" y="4609562"/>
            <a:ext cx="3684345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ISO/IEC 22989:2022 </a:t>
            </a: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Information technology - Artificial intelligence concepts and terminology</a:t>
            </a:r>
          </a:p>
          <a:p>
            <a:r>
              <a:rPr lang="en-US" sz="1400" dirty="0"/>
              <a:t>“the ability of an AI system to maintain its level of performance </a:t>
            </a:r>
            <a:r>
              <a:rPr lang="en-US" sz="1400" b="1" dirty="0"/>
              <a:t>under any circumstances</a:t>
            </a:r>
            <a:r>
              <a:rPr lang="en-US" sz="1400" dirty="0"/>
              <a:t>.”</a:t>
            </a:r>
            <a:endParaRPr lang="it-IT" sz="1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03AE92F-3260-1936-21F9-93F71439CA6B}"/>
              </a:ext>
            </a:extLst>
          </p:cNvPr>
          <p:cNvSpPr txBox="1"/>
          <p:nvPr/>
        </p:nvSpPr>
        <p:spPr>
          <a:xfrm>
            <a:off x="1654917" y="4609562"/>
            <a:ext cx="4056617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AI ACT (</a:t>
            </a:r>
            <a:r>
              <a:rPr lang="it-IT" sz="1400" b="1" dirty="0">
                <a:solidFill>
                  <a:schemeClr val="accent5">
                    <a:lumMod val="75000"/>
                  </a:schemeClr>
                </a:solidFill>
              </a:rPr>
              <a:t>2024/1689)  </a:t>
            </a: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Article 15 on accuracy, robustness and cybersecurity</a:t>
            </a:r>
          </a:p>
          <a:p>
            <a:pPr algn="just"/>
            <a:r>
              <a:rPr lang="en-US" sz="1400" dirty="0"/>
              <a:t>“robustness may be achieved through </a:t>
            </a:r>
            <a:r>
              <a:rPr lang="en-US" sz="1400" b="1" dirty="0"/>
              <a:t>technical redundancy solutions</a:t>
            </a:r>
            <a:r>
              <a:rPr lang="en-US" sz="1400" dirty="0"/>
              <a:t>, which may include </a:t>
            </a:r>
            <a:r>
              <a:rPr lang="en-US" sz="1400" b="1" dirty="0"/>
              <a:t>backup</a:t>
            </a:r>
            <a:r>
              <a:rPr lang="en-US" sz="1400" dirty="0"/>
              <a:t> or </a:t>
            </a:r>
            <a:r>
              <a:rPr lang="en-US" sz="1400" b="1" dirty="0"/>
              <a:t>fail-safe plans</a:t>
            </a:r>
            <a:r>
              <a:rPr lang="en-US" sz="1400" dirty="0"/>
              <a:t>.”</a:t>
            </a:r>
            <a:endParaRPr lang="it-IT" sz="1400" dirty="0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FEF111A7-FC3E-ACA5-A939-54849E57AC03}"/>
              </a:ext>
            </a:extLst>
          </p:cNvPr>
          <p:cNvCxnSpPr>
            <a:cxnSpLocks/>
          </p:cNvCxnSpPr>
          <p:nvPr/>
        </p:nvCxnSpPr>
        <p:spPr>
          <a:xfrm flipV="1">
            <a:off x="1654917" y="4678155"/>
            <a:ext cx="0" cy="1106372"/>
          </a:xfrm>
          <a:prstGeom prst="line">
            <a:avLst/>
          </a:prstGeom>
          <a:ln w="57150">
            <a:solidFill>
              <a:srgbClr val="6E47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15B07025-7286-6D1F-0A0A-E4C59C0664B6}"/>
              </a:ext>
            </a:extLst>
          </p:cNvPr>
          <p:cNvCxnSpPr>
            <a:cxnSpLocks/>
          </p:cNvCxnSpPr>
          <p:nvPr/>
        </p:nvCxnSpPr>
        <p:spPr>
          <a:xfrm flipH="1" flipV="1">
            <a:off x="6730701" y="4685264"/>
            <a:ext cx="3909" cy="1068781"/>
          </a:xfrm>
          <a:prstGeom prst="line">
            <a:avLst/>
          </a:prstGeom>
          <a:ln w="57150">
            <a:solidFill>
              <a:srgbClr val="6E47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ccia destra con strisce 22">
            <a:extLst>
              <a:ext uri="{FF2B5EF4-FFF2-40B4-BE49-F238E27FC236}">
                <a16:creationId xmlns:a16="http://schemas.microsoft.com/office/drawing/2014/main" id="{97C4936F-9556-A4CC-E3A8-31200162EC75}"/>
              </a:ext>
            </a:extLst>
          </p:cNvPr>
          <p:cNvSpPr/>
          <p:nvPr/>
        </p:nvSpPr>
        <p:spPr>
          <a:xfrm rot="5400000">
            <a:off x="5748151" y="4092671"/>
            <a:ext cx="695696" cy="462503"/>
          </a:xfrm>
          <a:prstGeom prst="striped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2369B63-C526-491A-54B8-42D78A526819}"/>
              </a:ext>
            </a:extLst>
          </p:cNvPr>
          <p:cNvSpPr txBox="1"/>
          <p:nvPr/>
        </p:nvSpPr>
        <p:spPr>
          <a:xfrm>
            <a:off x="3545323" y="5948937"/>
            <a:ext cx="4959266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B751B0"/>
                </a:solidFill>
              </a:rPr>
              <a:t>Definizioni molto difficili da verificare nella pratica!</a:t>
            </a:r>
          </a:p>
        </p:txBody>
      </p:sp>
    </p:spTree>
    <p:extLst>
      <p:ext uri="{BB962C8B-B14F-4D97-AF65-F5344CB8AC3E}">
        <p14:creationId xmlns:p14="http://schemas.microsoft.com/office/powerpoint/2010/main" val="40533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927F9-7027-968D-EC2A-2E0EE43FF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97486F24-5F67-B8DF-B4AE-0118C92EF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54000"/>
            <a:ext cx="12192000" cy="796925"/>
          </a:xfrm>
        </p:spPr>
        <p:txBody>
          <a:bodyPr/>
          <a:lstStyle/>
          <a:p>
            <a:r>
              <a:rPr lang="it-IT" dirty="0">
                <a:latin typeface="+mn-lt"/>
              </a:rPr>
              <a:t>Cosa è la robustezza in IA? </a:t>
            </a:r>
            <a:endParaRPr lang="it-IT" i="1" dirty="0">
              <a:latin typeface="+mn-lt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C508D7D5-91A8-896A-BE4E-F2689C664508}"/>
              </a:ext>
            </a:extLst>
          </p:cNvPr>
          <p:cNvCxnSpPr>
            <a:cxnSpLocks/>
          </p:cNvCxnSpPr>
          <p:nvPr/>
        </p:nvCxnSpPr>
        <p:spPr>
          <a:xfrm>
            <a:off x="0" y="977900"/>
            <a:ext cx="741045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7A04D86-BBC1-7D0B-F3E0-E553646BA3AD}"/>
              </a:ext>
            </a:extLst>
          </p:cNvPr>
          <p:cNvSpPr txBox="1"/>
          <p:nvPr/>
        </p:nvSpPr>
        <p:spPr>
          <a:xfrm>
            <a:off x="392916" y="1405493"/>
            <a:ext cx="376045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/>
              <a:t>Verso una definizione più operativa…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2FD4F7D-07EA-5231-184F-B3EFF6735C9F}"/>
              </a:ext>
            </a:extLst>
          </p:cNvPr>
          <p:cNvSpPr txBox="1"/>
          <p:nvPr/>
        </p:nvSpPr>
        <p:spPr>
          <a:xfrm>
            <a:off x="392691" y="1967212"/>
            <a:ext cx="78818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>
              <a:defRPr sz="1100" i="1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400" b="1" dirty="0">
                <a:solidFill>
                  <a:schemeClr val="accent1"/>
                </a:solidFill>
                <a:latin typeface="+mn-lt"/>
              </a:rPr>
              <a:t>H.B. </a:t>
            </a:r>
            <a:r>
              <a:rPr lang="en-US" sz="1400" b="1" dirty="0" err="1">
                <a:solidFill>
                  <a:schemeClr val="accent1"/>
                </a:solidFill>
                <a:latin typeface="+mn-lt"/>
              </a:rPr>
              <a:t>Braiek</a:t>
            </a:r>
            <a:r>
              <a:rPr lang="en-US" sz="1400" b="1" dirty="0">
                <a:solidFill>
                  <a:schemeClr val="accent1"/>
                </a:solidFill>
                <a:latin typeface="+mn-lt"/>
              </a:rPr>
              <a:t>, F. </a:t>
            </a:r>
            <a:r>
              <a:rPr lang="en-US" sz="1400" b="1" dirty="0" err="1">
                <a:solidFill>
                  <a:schemeClr val="accent1"/>
                </a:solidFill>
                <a:latin typeface="+mn-lt"/>
              </a:rPr>
              <a:t>Khomh</a:t>
            </a:r>
            <a:r>
              <a:rPr lang="en-US" sz="1400" b="1" dirty="0">
                <a:solidFill>
                  <a:schemeClr val="accent1"/>
                </a:solidFill>
                <a:latin typeface="+mn-lt"/>
              </a:rPr>
              <a:t>, “Machine Learning Robustness: A Primer”(2024)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arXiv:2404.00897</a:t>
            </a:r>
            <a:endParaRPr lang="it-IT" sz="140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3AB21F5-DD68-84B6-0FF9-DE7527B57791}"/>
              </a:ext>
            </a:extLst>
          </p:cNvPr>
          <p:cNvGrpSpPr/>
          <p:nvPr/>
        </p:nvGrpSpPr>
        <p:grpSpPr>
          <a:xfrm>
            <a:off x="447325" y="2383195"/>
            <a:ext cx="5195251" cy="1651435"/>
            <a:chOff x="3195906" y="4330190"/>
            <a:chExt cx="3884788" cy="1490384"/>
          </a:xfrm>
        </p:grpSpPr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7B655CA7-0F7D-BED1-D5E6-5A1680F0FEFC}"/>
                </a:ext>
              </a:extLst>
            </p:cNvPr>
            <p:cNvSpPr/>
            <p:nvPr/>
          </p:nvSpPr>
          <p:spPr>
            <a:xfrm>
              <a:off x="3195906" y="4330190"/>
              <a:ext cx="3884788" cy="1490384"/>
            </a:xfrm>
            <a:prstGeom prst="roundRect">
              <a:avLst>
                <a:gd name="adj" fmla="val 7714"/>
              </a:avLst>
            </a:prstGeom>
            <a:solidFill>
              <a:schemeClr val="accent5">
                <a:lumMod val="20000"/>
                <a:lumOff val="80000"/>
                <a:alpha val="43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28B59146-CF86-9B23-76E3-ECBF2E3C7295}"/>
                </a:ext>
              </a:extLst>
            </p:cNvPr>
            <p:cNvSpPr txBox="1"/>
            <p:nvPr/>
          </p:nvSpPr>
          <p:spPr>
            <a:xfrm>
              <a:off x="3311449" y="4392640"/>
              <a:ext cx="3642365" cy="12932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10000"/>
                </a:lnSpc>
              </a:pPr>
              <a:r>
                <a:rPr lang="en-US" sz="1600" i="1" dirty="0"/>
                <a:t>When deployed in a production environment, a ML model is considered robust if variations of input data, as specified by a </a:t>
              </a:r>
              <a:r>
                <a:rPr lang="en-US" sz="1600" b="1" i="1" dirty="0"/>
                <a:t>domain of potential changes</a:t>
              </a:r>
              <a:r>
                <a:rPr lang="en-US" sz="1600" i="1" dirty="0"/>
                <a:t>, do not degrade the model’s predictive performance </a:t>
              </a:r>
              <a:r>
                <a:rPr lang="en-US" sz="1600" b="1" i="1" dirty="0"/>
                <a:t>below the permitted tolerance level</a:t>
              </a:r>
              <a:r>
                <a:rPr lang="en-US" sz="1600" i="1" dirty="0"/>
                <a:t>.</a:t>
              </a:r>
            </a:p>
          </p:txBody>
        </p: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3FE7E7C-9987-7FAE-937D-27F9D1E1ED8D}"/>
              </a:ext>
            </a:extLst>
          </p:cNvPr>
          <p:cNvSpPr txBox="1"/>
          <p:nvPr/>
        </p:nvSpPr>
        <p:spPr>
          <a:xfrm>
            <a:off x="6096000" y="2499081"/>
            <a:ext cx="5775676" cy="15355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285750" indent="-285750" algn="just">
              <a:lnSpc>
                <a:spcPct val="110000"/>
              </a:lnSpc>
              <a:spcAft>
                <a:spcPts val="800"/>
              </a:spcAft>
              <a:buClr>
                <a:srgbClr val="99288E"/>
              </a:buClr>
              <a:buFont typeface="Wingdings" panose="05000000000000000000" pitchFamily="2" charset="2"/>
              <a:buChar char="§"/>
              <a:defRPr sz="1400" b="0" i="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it-IT" sz="1600" dirty="0">
                <a:latin typeface="+mn-lt"/>
              </a:rPr>
              <a:t>Definire un </a:t>
            </a:r>
            <a:r>
              <a:rPr lang="it-IT" sz="1600" b="1" dirty="0">
                <a:solidFill>
                  <a:srgbClr val="B751B0"/>
                </a:solidFill>
                <a:latin typeface="+mn-lt"/>
              </a:rPr>
              <a:t>dominio di accettazione </a:t>
            </a:r>
            <a:r>
              <a:rPr lang="it-IT" sz="1600" dirty="0">
                <a:latin typeface="+mn-lt"/>
              </a:rPr>
              <a:t>dei dati in ingresso: robustezza rispetto a variazioni che possono realisticamente verificarsi (</a:t>
            </a:r>
            <a:r>
              <a:rPr lang="it-IT" sz="1600" i="1" dirty="0">
                <a:latin typeface="+mn-lt"/>
              </a:rPr>
              <a:t>domain-shift</a:t>
            </a:r>
            <a:r>
              <a:rPr lang="it-IT" sz="1600" dirty="0">
                <a:latin typeface="+mn-lt"/>
              </a:rPr>
              <a:t>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sz="1600" dirty="0">
                <a:latin typeface="+mn-lt"/>
              </a:rPr>
              <a:t>Decidere il comportamento del modello </a:t>
            </a:r>
            <a:r>
              <a:rPr lang="it-IT" sz="1600" b="1" dirty="0">
                <a:solidFill>
                  <a:srgbClr val="B751B0"/>
                </a:solidFill>
                <a:latin typeface="+mn-lt"/>
              </a:rPr>
              <a:t>al di fuori del dominio</a:t>
            </a:r>
            <a:r>
              <a:rPr lang="it-IT" sz="1600" dirty="0">
                <a:latin typeface="+mn-lt"/>
              </a:rPr>
              <a:t>: rifiuto del dato o </a:t>
            </a:r>
            <a:r>
              <a:rPr lang="it-IT" sz="1600" dirty="0" err="1">
                <a:latin typeface="+mn-lt"/>
              </a:rPr>
              <a:t>ri</a:t>
            </a:r>
            <a:r>
              <a:rPr lang="it-IT" sz="1600" dirty="0">
                <a:latin typeface="+mn-lt"/>
              </a:rPr>
              <a:t>-addestramento (se il dato è rilevante)</a:t>
            </a:r>
          </a:p>
        </p:txBody>
      </p:sp>
    </p:spTree>
    <p:extLst>
      <p:ext uri="{BB962C8B-B14F-4D97-AF65-F5344CB8AC3E}">
        <p14:creationId xmlns:p14="http://schemas.microsoft.com/office/powerpoint/2010/main" val="1781663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86EAB-EF16-BAC1-E45C-F0C463B5A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128BAA5F-ACBD-66EA-AE91-F715BAF3F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54000"/>
            <a:ext cx="12192000" cy="796925"/>
          </a:xfrm>
        </p:spPr>
        <p:txBody>
          <a:bodyPr/>
          <a:lstStyle/>
          <a:p>
            <a:r>
              <a:rPr lang="it-IT" dirty="0">
                <a:latin typeface="+mn-lt"/>
              </a:rPr>
              <a:t>Cosa è la robustezza in IA? </a:t>
            </a:r>
            <a:endParaRPr lang="it-IT" i="1" dirty="0">
              <a:latin typeface="+mn-lt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B44B6ADE-2377-1925-36BD-82C54F2920AA}"/>
              </a:ext>
            </a:extLst>
          </p:cNvPr>
          <p:cNvCxnSpPr>
            <a:cxnSpLocks/>
          </p:cNvCxnSpPr>
          <p:nvPr/>
        </p:nvCxnSpPr>
        <p:spPr>
          <a:xfrm>
            <a:off x="0" y="977900"/>
            <a:ext cx="741045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F04A61-3ADD-BA0A-9143-97949491D03D}"/>
              </a:ext>
            </a:extLst>
          </p:cNvPr>
          <p:cNvSpPr txBox="1"/>
          <p:nvPr/>
        </p:nvSpPr>
        <p:spPr>
          <a:xfrm>
            <a:off x="392916" y="1405493"/>
            <a:ext cx="376045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dirty="0"/>
              <a:t>Verso una definizione più operativa…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990A9FB-F20B-BDBB-779B-E72C9FBF273C}"/>
              </a:ext>
            </a:extLst>
          </p:cNvPr>
          <p:cNvSpPr txBox="1"/>
          <p:nvPr/>
        </p:nvSpPr>
        <p:spPr>
          <a:xfrm>
            <a:off x="392691" y="1967212"/>
            <a:ext cx="78818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>
              <a:defRPr sz="1100" i="1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400" b="1" dirty="0">
                <a:solidFill>
                  <a:schemeClr val="accent1"/>
                </a:solidFill>
                <a:latin typeface="+mn-lt"/>
              </a:rPr>
              <a:t>H.B. </a:t>
            </a:r>
            <a:r>
              <a:rPr lang="en-US" sz="1400" b="1" dirty="0" err="1">
                <a:solidFill>
                  <a:schemeClr val="accent1"/>
                </a:solidFill>
                <a:latin typeface="+mn-lt"/>
              </a:rPr>
              <a:t>Braiek</a:t>
            </a:r>
            <a:r>
              <a:rPr lang="en-US" sz="1400" b="1" dirty="0">
                <a:solidFill>
                  <a:schemeClr val="accent1"/>
                </a:solidFill>
                <a:latin typeface="+mn-lt"/>
              </a:rPr>
              <a:t>, F. </a:t>
            </a:r>
            <a:r>
              <a:rPr lang="en-US" sz="1400" b="1" dirty="0" err="1">
                <a:solidFill>
                  <a:schemeClr val="accent1"/>
                </a:solidFill>
                <a:latin typeface="+mn-lt"/>
              </a:rPr>
              <a:t>Khomh</a:t>
            </a:r>
            <a:r>
              <a:rPr lang="en-US" sz="1400" b="1" dirty="0">
                <a:solidFill>
                  <a:schemeClr val="accent1"/>
                </a:solidFill>
                <a:latin typeface="+mn-lt"/>
              </a:rPr>
              <a:t>, “Machine Learning Robustness: A Primer”(2024)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arXiv:2404.00897</a:t>
            </a:r>
            <a:endParaRPr lang="it-IT" sz="140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A881B17F-AA67-A78D-5AA1-CF1417E051E7}"/>
              </a:ext>
            </a:extLst>
          </p:cNvPr>
          <p:cNvGrpSpPr/>
          <p:nvPr/>
        </p:nvGrpSpPr>
        <p:grpSpPr>
          <a:xfrm>
            <a:off x="447325" y="2383195"/>
            <a:ext cx="5195251" cy="1651435"/>
            <a:chOff x="3195906" y="4330190"/>
            <a:chExt cx="3884788" cy="1490384"/>
          </a:xfrm>
        </p:grpSpPr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2A5977EA-401B-F58D-01CE-36759C8076AD}"/>
                </a:ext>
              </a:extLst>
            </p:cNvPr>
            <p:cNvSpPr/>
            <p:nvPr/>
          </p:nvSpPr>
          <p:spPr>
            <a:xfrm>
              <a:off x="3195906" y="4330190"/>
              <a:ext cx="3884788" cy="1490384"/>
            </a:xfrm>
            <a:prstGeom prst="roundRect">
              <a:avLst>
                <a:gd name="adj" fmla="val 7714"/>
              </a:avLst>
            </a:prstGeom>
            <a:solidFill>
              <a:schemeClr val="accent5">
                <a:lumMod val="20000"/>
                <a:lumOff val="80000"/>
                <a:alpha val="43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FC38C174-3957-06C2-BCC6-62E8DFDA28C1}"/>
                </a:ext>
              </a:extLst>
            </p:cNvPr>
            <p:cNvSpPr txBox="1"/>
            <p:nvPr/>
          </p:nvSpPr>
          <p:spPr>
            <a:xfrm>
              <a:off x="3311449" y="4392640"/>
              <a:ext cx="3642365" cy="12932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10000"/>
                </a:lnSpc>
              </a:pPr>
              <a:r>
                <a:rPr lang="en-US" sz="1600" i="1" dirty="0"/>
                <a:t>When deployed in a production environment, a ML model is considered robust if variations of input data, as specified by a </a:t>
              </a:r>
              <a:r>
                <a:rPr lang="en-US" sz="1600" b="1" i="1" dirty="0"/>
                <a:t>domain of potential changes</a:t>
              </a:r>
              <a:r>
                <a:rPr lang="en-US" sz="1600" i="1" dirty="0"/>
                <a:t>, do not degrade the model’s predictive performance </a:t>
              </a:r>
              <a:r>
                <a:rPr lang="en-US" sz="1600" b="1" i="1" dirty="0"/>
                <a:t>below the permitted tolerance level</a:t>
              </a:r>
              <a:r>
                <a:rPr lang="en-US" sz="1600" i="1" dirty="0"/>
                <a:t>.</a:t>
              </a:r>
            </a:p>
          </p:txBody>
        </p: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1FDF63A-56EB-F396-3127-A62D5EDA46F8}"/>
              </a:ext>
            </a:extLst>
          </p:cNvPr>
          <p:cNvSpPr txBox="1"/>
          <p:nvPr/>
        </p:nvSpPr>
        <p:spPr>
          <a:xfrm>
            <a:off x="6096000" y="2499081"/>
            <a:ext cx="5775676" cy="15355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285750" indent="-285750" algn="just">
              <a:lnSpc>
                <a:spcPct val="110000"/>
              </a:lnSpc>
              <a:spcAft>
                <a:spcPts val="800"/>
              </a:spcAft>
              <a:buClr>
                <a:srgbClr val="99288E"/>
              </a:buClr>
              <a:buFont typeface="Wingdings" panose="05000000000000000000" pitchFamily="2" charset="2"/>
              <a:buChar char="§"/>
              <a:defRPr sz="1400" b="0" i="0" kern="10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defRPr>
            </a:lvl1pPr>
          </a:lstStyle>
          <a:p>
            <a:pPr>
              <a:buFont typeface="Wingdings" panose="05000000000000000000" pitchFamily="2" charset="2"/>
              <a:buChar char="Ø"/>
            </a:pPr>
            <a:r>
              <a:rPr lang="it-IT" sz="1600" dirty="0">
                <a:latin typeface="+mn-lt"/>
              </a:rPr>
              <a:t>Definire un </a:t>
            </a:r>
            <a:r>
              <a:rPr lang="it-IT" sz="1600" b="1" dirty="0">
                <a:solidFill>
                  <a:srgbClr val="B751B0"/>
                </a:solidFill>
                <a:latin typeface="+mn-lt"/>
              </a:rPr>
              <a:t>dominio di accettazione </a:t>
            </a:r>
            <a:r>
              <a:rPr lang="it-IT" sz="1600" dirty="0">
                <a:latin typeface="+mn-lt"/>
              </a:rPr>
              <a:t>dei dati in ingresso: robustezza rispetto a variazioni che possono realisticamente verificarsi (</a:t>
            </a:r>
            <a:r>
              <a:rPr lang="it-IT" sz="1600" i="1" dirty="0">
                <a:latin typeface="+mn-lt"/>
              </a:rPr>
              <a:t>domain-shift</a:t>
            </a:r>
            <a:r>
              <a:rPr lang="it-IT" sz="1600" dirty="0">
                <a:latin typeface="+mn-lt"/>
              </a:rPr>
              <a:t>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sz="1600" dirty="0">
                <a:latin typeface="+mn-lt"/>
              </a:rPr>
              <a:t>Decidere il comportamento del modello </a:t>
            </a:r>
            <a:r>
              <a:rPr lang="it-IT" sz="1600" b="1" dirty="0">
                <a:solidFill>
                  <a:srgbClr val="B751B0"/>
                </a:solidFill>
                <a:latin typeface="+mn-lt"/>
              </a:rPr>
              <a:t>al di fuori del dominio</a:t>
            </a:r>
            <a:r>
              <a:rPr lang="it-IT" sz="1600" dirty="0">
                <a:latin typeface="+mn-lt"/>
              </a:rPr>
              <a:t>: rifiuto del dato o </a:t>
            </a:r>
            <a:r>
              <a:rPr lang="it-IT" sz="1600" dirty="0" err="1">
                <a:latin typeface="+mn-lt"/>
              </a:rPr>
              <a:t>ri</a:t>
            </a:r>
            <a:r>
              <a:rPr lang="it-IT" sz="1600" dirty="0">
                <a:latin typeface="+mn-lt"/>
              </a:rPr>
              <a:t>-addestramento (se il dato è rilevante)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092116B-9369-2E25-CCDB-DC4DB167B5E6}"/>
              </a:ext>
            </a:extLst>
          </p:cNvPr>
          <p:cNvSpPr txBox="1"/>
          <p:nvPr/>
        </p:nvSpPr>
        <p:spPr>
          <a:xfrm>
            <a:off x="798057" y="4745169"/>
            <a:ext cx="4844519" cy="89127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buClr>
                <a:srgbClr val="99288E"/>
              </a:buClr>
            </a:pPr>
            <a:r>
              <a:rPr lang="it-IT" sz="1600" dirty="0"/>
              <a:t>La robustezza </a:t>
            </a:r>
            <a:r>
              <a:rPr lang="it-IT" sz="1600" b="1" dirty="0"/>
              <a:t>estende la </a:t>
            </a:r>
            <a:r>
              <a:rPr lang="it-IT" sz="1600" b="1" dirty="0" err="1"/>
              <a:t>generalizzabilità</a:t>
            </a:r>
            <a:r>
              <a:rPr lang="it-IT" sz="1600" b="1" dirty="0"/>
              <a:t> </a:t>
            </a:r>
            <a:r>
              <a:rPr lang="it-IT" sz="1600" dirty="0"/>
              <a:t>-&gt; prestazioni buone anche su dati che si scostano dalla distribuzione dei dati di addestramento (OOD)!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13F1C93D-FCE5-034B-B30C-17B12FFEAE30}"/>
              </a:ext>
            </a:extLst>
          </p:cNvPr>
          <p:cNvGrpSpPr/>
          <p:nvPr/>
        </p:nvGrpSpPr>
        <p:grpSpPr>
          <a:xfrm>
            <a:off x="5952019" y="4258722"/>
            <a:ext cx="4682453" cy="2055665"/>
            <a:chOff x="6612118" y="4535388"/>
            <a:chExt cx="4389713" cy="1777834"/>
          </a:xfrm>
        </p:grpSpPr>
        <p:pic>
          <p:nvPicPr>
            <p:cNvPr id="2050" name="Picture 2" descr="Out-of-Distribution (OOD) Detection Definition | Encord">
              <a:extLst>
                <a:ext uri="{FF2B5EF4-FFF2-40B4-BE49-F238E27FC236}">
                  <a16:creationId xmlns:a16="http://schemas.microsoft.com/office/drawing/2014/main" id="{9AF69DCD-1CC5-9FCB-793C-A37E9D2622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2118" y="4535388"/>
              <a:ext cx="4389713" cy="1777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45C712B8-DE9B-9AB6-9CAF-D03A99941E06}"/>
                </a:ext>
              </a:extLst>
            </p:cNvPr>
            <p:cNvSpPr/>
            <p:nvPr/>
          </p:nvSpPr>
          <p:spPr>
            <a:xfrm>
              <a:off x="10388476" y="5638800"/>
              <a:ext cx="203324" cy="207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D2B978-ACA8-E77B-B72B-FD5B9ED478BD}"/>
              </a:ext>
            </a:extLst>
          </p:cNvPr>
          <p:cNvSpPr txBox="1"/>
          <p:nvPr/>
        </p:nvSpPr>
        <p:spPr>
          <a:xfrm>
            <a:off x="10024956" y="5521856"/>
            <a:ext cx="300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C00000"/>
                </a:solidFill>
                <a:latin typeface="Aptos" panose="020B0004020202020204" pitchFamily="34" charset="0"/>
              </a:rPr>
              <a:t>?</a:t>
            </a:r>
            <a:endParaRPr lang="it-IT" b="1" dirty="0">
              <a:solidFill>
                <a:srgbClr val="C00000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069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5CAA-1BC9-8F6E-6522-3AEEA2601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8B4F7F-7903-BE19-365E-1365CA928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54000"/>
            <a:ext cx="12192000" cy="796925"/>
          </a:xfrm>
        </p:spPr>
        <p:txBody>
          <a:bodyPr/>
          <a:lstStyle/>
          <a:p>
            <a:r>
              <a:rPr lang="it-IT" dirty="0">
                <a:latin typeface="+mn-lt"/>
              </a:rPr>
              <a:t>Le perturbazioni </a:t>
            </a:r>
            <a:r>
              <a:rPr lang="it-IT" i="1" dirty="0" err="1">
                <a:latin typeface="+mn-lt"/>
              </a:rPr>
              <a:t>adversarial</a:t>
            </a:r>
            <a:endParaRPr lang="it-IT" i="1" dirty="0">
              <a:latin typeface="+mn-lt"/>
            </a:endParaRPr>
          </a:p>
        </p:txBody>
      </p:sp>
      <p:sp>
        <p:nvSpPr>
          <p:cNvPr id="1032" name="CasellaDiTesto 1031">
            <a:extLst>
              <a:ext uri="{FF2B5EF4-FFF2-40B4-BE49-F238E27FC236}">
                <a16:creationId xmlns:a16="http://schemas.microsoft.com/office/drawing/2014/main" id="{ACBB048C-E6BD-4220-A1B3-9190DCA8426C}"/>
              </a:ext>
            </a:extLst>
          </p:cNvPr>
          <p:cNvSpPr txBox="1"/>
          <p:nvPr/>
        </p:nvSpPr>
        <p:spPr>
          <a:xfrm>
            <a:off x="6655310" y="5668935"/>
            <a:ext cx="24418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>
              <a:defRPr sz="1000" i="1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200" dirty="0">
                <a:latin typeface="+mn-lt"/>
              </a:rPr>
              <a:t>I. J. Goodfellow et al. 2014</a:t>
            </a:r>
            <a:endParaRPr lang="it-IT" sz="1200" dirty="0">
              <a:latin typeface="+mn-lt"/>
            </a:endParaRPr>
          </a:p>
        </p:txBody>
      </p:sp>
      <p:sp>
        <p:nvSpPr>
          <p:cNvPr id="1036" name="Rectangle 8">
            <a:extLst>
              <a:ext uri="{FF2B5EF4-FFF2-40B4-BE49-F238E27FC236}">
                <a16:creationId xmlns:a16="http://schemas.microsoft.com/office/drawing/2014/main" id="{3337487B-25EB-F7E1-1775-0983DBA587C8}"/>
              </a:ext>
            </a:extLst>
          </p:cNvPr>
          <p:cNvSpPr/>
          <p:nvPr/>
        </p:nvSpPr>
        <p:spPr>
          <a:xfrm>
            <a:off x="326592" y="3078871"/>
            <a:ext cx="1652866" cy="306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400" b="1" strike="noStrike" spc="-1" dirty="0" err="1">
                <a:solidFill>
                  <a:schemeClr val="accent2">
                    <a:lumMod val="75000"/>
                  </a:schemeClr>
                </a:solidFill>
                <a:latin typeface="Segoe UI Semibold" panose="020B0702040204020203" pitchFamily="34" charset="0"/>
                <a:ea typeface="DejaVu Sans"/>
                <a:cs typeface="Segoe UI Semibold" panose="020B0702040204020203" pitchFamily="34" charset="0"/>
              </a:rPr>
              <a:t>GoogLeNet</a:t>
            </a:r>
            <a:r>
              <a:rPr lang="en-GB" sz="1400" b="1" spc="-1" dirty="0">
                <a:solidFill>
                  <a:schemeClr val="accent2">
                    <a:lumMod val="75000"/>
                  </a:schemeClr>
                </a:solidFill>
                <a:latin typeface="Segoe UI Semibold" panose="020B0702040204020203" pitchFamily="34" charset="0"/>
                <a:ea typeface="DejaVu Sans"/>
                <a:cs typeface="Segoe UI Semibold" panose="020B0702040204020203" pitchFamily="34" charset="0"/>
              </a:rPr>
              <a:t> (</a:t>
            </a:r>
            <a:r>
              <a:rPr lang="en-GB" sz="1400" b="1" strike="noStrike" spc="-1" dirty="0">
                <a:solidFill>
                  <a:schemeClr val="accent2">
                    <a:lumMod val="75000"/>
                  </a:schemeClr>
                </a:solidFill>
                <a:latin typeface="Segoe UI Semibold" panose="020B0702040204020203" pitchFamily="34" charset="0"/>
                <a:ea typeface="DejaVu Sans"/>
                <a:cs typeface="Segoe UI Semibold" panose="020B0702040204020203" pitchFamily="34" charset="0"/>
              </a:rPr>
              <a:t>2014)</a:t>
            </a:r>
            <a:endParaRPr lang="en-GB" sz="1400" b="1" strike="noStrike" spc="-1" dirty="0">
              <a:solidFill>
                <a:schemeClr val="accent2">
                  <a:lumMod val="7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42BACC7-37E7-624E-170B-FBAB539DD50A}"/>
              </a:ext>
            </a:extLst>
          </p:cNvPr>
          <p:cNvSpPr txBox="1"/>
          <p:nvPr/>
        </p:nvSpPr>
        <p:spPr>
          <a:xfrm>
            <a:off x="326592" y="1489399"/>
            <a:ext cx="6346174" cy="1122102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0000"/>
              </a:lnSpc>
              <a:spcAft>
                <a:spcPts val="1800"/>
              </a:spcAft>
              <a:buClr>
                <a:srgbClr val="99288E"/>
              </a:buClr>
              <a:buFont typeface="Wingdings" panose="05000000000000000000" pitchFamily="2" charset="2"/>
              <a:buChar char="§"/>
            </a:pPr>
            <a:r>
              <a:rPr lang="it-IT" sz="1600" dirty="0">
                <a:cs typeface="Segoe UI" panose="020B0502040204020203" pitchFamily="34" charset="0"/>
              </a:rPr>
              <a:t>Modifiche deliberate dei dati originali, </a:t>
            </a:r>
            <a:r>
              <a:rPr lang="it-IT" sz="1600" b="1" dirty="0">
                <a:cs typeface="Segoe UI" panose="020B0502040204020203" pitchFamily="34" charset="0"/>
              </a:rPr>
              <a:t>impercettibili all’occhio umano</a:t>
            </a:r>
            <a:r>
              <a:rPr lang="it-IT" sz="1600" dirty="0">
                <a:cs typeface="Segoe UI" panose="020B0502040204020203" pitchFamily="34" charset="0"/>
              </a:rPr>
              <a:t>, che ingannano le reti profonde (DNN) inducendole a predizioni errate.</a:t>
            </a:r>
          </a:p>
          <a:p>
            <a:pPr marL="285750" indent="-285750" algn="just">
              <a:lnSpc>
                <a:spcPct val="110000"/>
              </a:lnSpc>
              <a:spcAft>
                <a:spcPts val="600"/>
              </a:spcAft>
              <a:buClr>
                <a:srgbClr val="99288E"/>
              </a:buClr>
              <a:buFont typeface="Wingdings" panose="05000000000000000000" pitchFamily="2" charset="2"/>
              <a:buChar char="§"/>
            </a:pPr>
            <a:r>
              <a:rPr lang="it-IT" sz="1600" dirty="0">
                <a:cs typeface="Segoe UI" panose="020B0502040204020203" pitchFamily="34" charset="0"/>
              </a:rPr>
              <a:t>Tra gli strumenti utilizzati per </a:t>
            </a:r>
            <a:r>
              <a:rPr lang="it-IT" sz="1600" b="1" dirty="0">
                <a:cs typeface="Segoe UI" panose="020B0502040204020203" pitchFamily="34" charset="0"/>
              </a:rPr>
              <a:t>testare la robustezza</a:t>
            </a:r>
            <a:r>
              <a:rPr lang="it-IT" sz="1600" dirty="0">
                <a:cs typeface="Segoe UI" panose="020B0502040204020203" pitchFamily="34" charset="0"/>
              </a:rPr>
              <a:t> delle DNN.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A4D68EDF-1346-55CF-1D6D-9D980D0D1F50}"/>
              </a:ext>
            </a:extLst>
          </p:cNvPr>
          <p:cNvGrpSpPr/>
          <p:nvPr/>
        </p:nvGrpSpPr>
        <p:grpSpPr>
          <a:xfrm>
            <a:off x="-249730" y="3135308"/>
            <a:ext cx="9643144" cy="2811402"/>
            <a:chOff x="1430914" y="3004990"/>
            <a:chExt cx="9643144" cy="2811402"/>
          </a:xfrm>
        </p:grpSpPr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69BEF5A4-7C17-9ADB-29DA-20F82679011E}"/>
                </a:ext>
              </a:extLst>
            </p:cNvPr>
            <p:cNvGrpSpPr/>
            <p:nvPr/>
          </p:nvGrpSpPr>
          <p:grpSpPr>
            <a:xfrm>
              <a:off x="1430914" y="3475539"/>
              <a:ext cx="9643144" cy="2340853"/>
              <a:chOff x="1422494" y="3592373"/>
              <a:chExt cx="9643144" cy="23408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CasellaDiTesto 8">
                    <a:extLst>
                      <a:ext uri="{FF2B5EF4-FFF2-40B4-BE49-F238E27FC236}">
                        <a16:creationId xmlns:a16="http://schemas.microsoft.com/office/drawing/2014/main" id="{6421DC23-FD72-D338-D1F9-0252054F87B2}"/>
                      </a:ext>
                    </a:extLst>
                  </p:cNvPr>
                  <p:cNvSpPr txBox="1"/>
                  <p:nvPr/>
                </p:nvSpPr>
                <p:spPr>
                  <a:xfrm>
                    <a:off x="5105667" y="3592373"/>
                    <a:ext cx="993491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b="1" i="1" kern="0" smtClean="0">
                              <a:solidFill>
                                <a:srgbClr val="99288E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LinLibertineT"/>
                            </a:rPr>
                            <m:t>𝜹</m:t>
                          </m:r>
                          <m:r>
                            <a:rPr lang="it-IT" b="1" i="1" kern="0">
                              <a:solidFill>
                                <a:srgbClr val="99288E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LinLibertineT"/>
                            </a:rPr>
                            <m:t>𝑿</m:t>
                          </m:r>
                          <m:r>
                            <a:rPr lang="it-IT" b="1" i="1" kern="0">
                              <a:solidFill>
                                <a:srgbClr val="99288E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LinLibertineT"/>
                            </a:rPr>
                            <m:t> </m:t>
                          </m:r>
                        </m:oMath>
                      </m:oMathPara>
                    </a14:m>
                    <a:endParaRPr lang="it-IT" b="1" i="1" kern="0" dirty="0">
                      <a:solidFill>
                        <a:srgbClr val="99288E"/>
                      </a:solidFill>
                      <a:latin typeface="Cambria Math" panose="02040503050406030204" pitchFamily="18" charset="0"/>
                      <a:ea typeface="Calibri" panose="020F0502020204030204" pitchFamily="34" charset="0"/>
                      <a:cs typeface="LinLibertineT"/>
                    </a:endParaRPr>
                  </a:p>
                </p:txBody>
              </p:sp>
            </mc:Choice>
            <mc:Fallback xmlns="">
              <p:sp>
                <p:nvSpPr>
                  <p:cNvPr id="9" name="CasellaDiTesto 8">
                    <a:extLst>
                      <a:ext uri="{FF2B5EF4-FFF2-40B4-BE49-F238E27FC236}">
                        <a16:creationId xmlns:a16="http://schemas.microsoft.com/office/drawing/2014/main" id="{6421DC23-FD72-D338-D1F9-0252054F87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05667" y="3592373"/>
                    <a:ext cx="993491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8" name="Gruppo 17">
                <a:extLst>
                  <a:ext uri="{FF2B5EF4-FFF2-40B4-BE49-F238E27FC236}">
                    <a16:creationId xmlns:a16="http://schemas.microsoft.com/office/drawing/2014/main" id="{A01E228D-A5A8-82ED-8D9B-A90958DECC3E}"/>
                  </a:ext>
                </a:extLst>
              </p:cNvPr>
              <p:cNvGrpSpPr/>
              <p:nvPr/>
            </p:nvGrpSpPr>
            <p:grpSpPr>
              <a:xfrm>
                <a:off x="1422494" y="3592373"/>
                <a:ext cx="9643144" cy="2340853"/>
                <a:chOff x="1422494" y="3592373"/>
                <a:chExt cx="9643144" cy="234085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CasellaDiTesto 12">
                      <a:extLst>
                        <a:ext uri="{FF2B5EF4-FFF2-40B4-BE49-F238E27FC236}">
                          <a16:creationId xmlns:a16="http://schemas.microsoft.com/office/drawing/2014/main" id="{6EAEB7A0-E63F-F901-4C7B-A054A990F8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574900" y="3592373"/>
                      <a:ext cx="152682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it-IT" b="1" i="1" kern="0" smtClean="0">
                                <a:solidFill>
                                  <a:srgbClr val="99288E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LinLibertineT"/>
                              </a:rPr>
                              <m:t>𝑿</m:t>
                            </m:r>
                            <m:r>
                              <a:rPr lang="it-IT" b="1" i="1" kern="0" baseline="30000">
                                <a:solidFill>
                                  <a:srgbClr val="99288E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LinLibertineT"/>
                              </a:rPr>
                              <m:t>∗</m:t>
                            </m:r>
                            <m:r>
                              <a:rPr lang="it-IT" b="1" i="1" kern="0">
                                <a:solidFill>
                                  <a:srgbClr val="99288E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LinLibertineT"/>
                              </a:rPr>
                              <m:t>=</m:t>
                            </m:r>
                            <m:r>
                              <a:rPr lang="it-IT" b="1" i="1" kern="0">
                                <a:solidFill>
                                  <a:srgbClr val="99288E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LinLibertineT"/>
                              </a:rPr>
                              <m:t>𝑿</m:t>
                            </m:r>
                            <m:r>
                              <a:rPr lang="it-IT" b="1" i="1" kern="0">
                                <a:solidFill>
                                  <a:srgbClr val="99288E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LinLibertineT"/>
                              </a:rPr>
                              <m:t>+</m:t>
                            </m:r>
                            <m:r>
                              <a:rPr lang="el-GR" b="1" i="1" kern="0">
                                <a:solidFill>
                                  <a:srgbClr val="99288E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LinLibertineT"/>
                              </a:rPr>
                              <m:t>𝜹</m:t>
                            </m:r>
                            <m:r>
                              <a:rPr lang="it-IT" b="1" i="1" kern="0">
                                <a:solidFill>
                                  <a:srgbClr val="99288E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LinLibertineT"/>
                              </a:rPr>
                              <m:t>𝑿</m:t>
                            </m:r>
                            <m:r>
                              <a:rPr lang="it-IT" b="1" i="1" kern="0">
                                <a:solidFill>
                                  <a:srgbClr val="99288E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LinLibertineT"/>
                              </a:rPr>
                              <m:t> </m:t>
                            </m:r>
                          </m:oMath>
                        </m:oMathPara>
                      </a14:m>
                      <a:endParaRPr lang="it-IT" b="1" i="1" kern="0" dirty="0">
                        <a:solidFill>
                          <a:srgbClr val="99288E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LinLibertineT"/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CasellaDiTesto 12">
                      <a:extLst>
                        <a:ext uri="{FF2B5EF4-FFF2-40B4-BE49-F238E27FC236}">
                          <a16:creationId xmlns:a16="http://schemas.microsoft.com/office/drawing/2014/main" id="{6EAEB7A0-E63F-F901-4C7B-A054A990F82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74900" y="3592373"/>
                      <a:ext cx="1526828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7" name="Gruppo 16">
                  <a:extLst>
                    <a:ext uri="{FF2B5EF4-FFF2-40B4-BE49-F238E27FC236}">
                      <a16:creationId xmlns:a16="http://schemas.microsoft.com/office/drawing/2014/main" id="{E8E5C1D4-1D29-8FAE-7956-38CEB7EDFDCF}"/>
                    </a:ext>
                  </a:extLst>
                </p:cNvPr>
                <p:cNvGrpSpPr/>
                <p:nvPr/>
              </p:nvGrpSpPr>
              <p:grpSpPr>
                <a:xfrm>
                  <a:off x="1422494" y="3593770"/>
                  <a:ext cx="9643144" cy="2339456"/>
                  <a:chOff x="1422494" y="3593770"/>
                  <a:chExt cx="9643144" cy="2339456"/>
                </a:xfrm>
              </p:grpSpPr>
              <p:grpSp>
                <p:nvGrpSpPr>
                  <p:cNvPr id="1031" name="Gruppo 1030">
                    <a:extLst>
                      <a:ext uri="{FF2B5EF4-FFF2-40B4-BE49-F238E27FC236}">
                        <a16:creationId xmlns:a16="http://schemas.microsoft.com/office/drawing/2014/main" id="{9D0D20C3-609A-1050-4003-2D36E853A58F}"/>
                      </a:ext>
                    </a:extLst>
                  </p:cNvPr>
                  <p:cNvGrpSpPr/>
                  <p:nvPr/>
                </p:nvGrpSpPr>
                <p:grpSpPr>
                  <a:xfrm>
                    <a:off x="2505274" y="3894583"/>
                    <a:ext cx="6756713" cy="2038643"/>
                    <a:chOff x="3878601" y="3219279"/>
                    <a:chExt cx="8140791" cy="2687578"/>
                  </a:xfrm>
                </p:grpSpPr>
                <p:pic>
                  <p:nvPicPr>
                    <p:cNvPr id="62" name="Immagine 61" descr="Immagine che contiene mammifero, testo, orso, panda&#10;&#10;Descrizione generata automaticamente">
                      <a:extLst>
                        <a:ext uri="{FF2B5EF4-FFF2-40B4-BE49-F238E27FC236}">
                          <a16:creationId xmlns:a16="http://schemas.microsoft.com/office/drawing/2014/main" id="{21AF7F88-020D-2971-563F-04DFF78278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3878601" y="3219279"/>
                      <a:ext cx="6742859" cy="266247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3" name="Rettangolo 62">
                      <a:extLst>
                        <a:ext uri="{FF2B5EF4-FFF2-40B4-BE49-F238E27FC236}">
                          <a16:creationId xmlns:a16="http://schemas.microsoft.com/office/drawing/2014/main" id="{5451741C-FBEE-773E-FEB0-AE23009B9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90921" y="5365145"/>
                      <a:ext cx="2212305" cy="54171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it-IT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Perturbazione ad-hoc (rumore non casuale)</a:t>
                      </a:r>
                    </a:p>
                  </p:txBody>
                </p:sp>
                <p:pic>
                  <p:nvPicPr>
                    <p:cNvPr id="1024" name="Immagine 1023">
                      <a:extLst>
                        <a:ext uri="{FF2B5EF4-FFF2-40B4-BE49-F238E27FC236}">
                          <a16:creationId xmlns:a16="http://schemas.microsoft.com/office/drawing/2014/main" id="{F37BF826-4AFB-6C77-D7AE-0A06B90FD34E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/>
                  </p:blipFill>
                  <p:spPr>
                    <a:xfrm>
                      <a:off x="10914552" y="4091432"/>
                      <a:ext cx="1104840" cy="1076040"/>
                    </a:xfrm>
                    <a:prstGeom prst="rect">
                      <a:avLst/>
                    </a:prstGeom>
                    <a:ln w="0">
                      <a:noFill/>
                    </a:ln>
                  </p:spPr>
                </p:pic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" name="CasellaDiTesto 6">
                        <a:extLst>
                          <a:ext uri="{FF2B5EF4-FFF2-40B4-BE49-F238E27FC236}">
                            <a16:creationId xmlns:a16="http://schemas.microsoft.com/office/drawing/2014/main" id="{4DE0F89C-200F-595B-003B-383739F162E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033755" y="3593770"/>
                        <a:ext cx="449826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it-IT" b="1" i="1" kern="0" smtClean="0">
                                  <a:solidFill>
                                    <a:srgbClr val="99288E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LinLibertineT"/>
                                </a:rPr>
                                <m:t>𝑿</m:t>
                              </m:r>
                            </m:oMath>
                          </m:oMathPara>
                        </a14:m>
                        <a:endParaRPr lang="it-IT" dirty="0">
                          <a:solidFill>
                            <a:srgbClr val="99288E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" name="CasellaDiTesto 6">
                        <a:extLst>
                          <a:ext uri="{FF2B5EF4-FFF2-40B4-BE49-F238E27FC236}">
                            <a16:creationId xmlns:a16="http://schemas.microsoft.com/office/drawing/2014/main" id="{4DE0F89C-200F-595B-003B-383739F162E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033755" y="3593770"/>
                        <a:ext cx="449826" cy="369332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t-IT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" name="CasellaDiTesto 14">
                        <a:extLst>
                          <a:ext uri="{FF2B5EF4-FFF2-40B4-BE49-F238E27FC236}">
                            <a16:creationId xmlns:a16="http://schemas.microsoft.com/office/drawing/2014/main" id="{AF273C46-079F-635D-C423-CCCA8111BEC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229464" y="4802438"/>
                        <a:ext cx="183617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>
                        <a:defPPr>
                          <a:defRPr lang="it-IT"/>
                        </a:defPPr>
                        <a:lvl1pPr>
                          <a:defRPr b="1" i="1" ker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LinLibertineT"/>
                          </a:defRPr>
                        </a:lvl1pPr>
                      </a:lstStyle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it-IT" smtClean="0">
                                  <a:solidFill>
                                    <a:srgbClr val="99288E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rgbClr val="99288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>
                                      <a:solidFill>
                                        <a:srgbClr val="99288E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it-IT" baseline="30000">
                                      <a:solidFill>
                                        <a:srgbClr val="99288E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e>
                              </m:d>
                              <m:r>
                                <a:rPr lang="it-IT">
                                  <a:solidFill>
                                    <a:srgbClr val="99288E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it-IT">
                                  <a:solidFill>
                                    <a:srgbClr val="99288E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rgbClr val="99288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>
                                      <a:solidFill>
                                        <a:srgbClr val="99288E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it-IT" dirty="0">
                          <a:solidFill>
                            <a:srgbClr val="99288E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5" name="CasellaDiTesto 14">
                        <a:extLst>
                          <a:ext uri="{FF2B5EF4-FFF2-40B4-BE49-F238E27FC236}">
                            <a16:creationId xmlns:a16="http://schemas.microsoft.com/office/drawing/2014/main" id="{AF273C46-079F-635D-C423-CCCA8111BEC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229464" y="4802438"/>
                        <a:ext cx="1836174" cy="369332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t-IT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CasellaDiTesto 15">
                        <a:extLst>
                          <a:ext uri="{FF2B5EF4-FFF2-40B4-BE49-F238E27FC236}">
                            <a16:creationId xmlns:a16="http://schemas.microsoft.com/office/drawing/2014/main" id="{8DBB36CB-68A2-09C9-BE6A-1E456B891AC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422494" y="5358438"/>
                        <a:ext cx="1836174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it-IT" b="1" i="1" kern="0" smtClean="0">
                                  <a:solidFill>
                                    <a:srgbClr val="99288E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LinLibertineT"/>
                                </a:rPr>
                                <m:t>𝑭</m:t>
                              </m:r>
                              <m:d>
                                <m:dPr>
                                  <m:ctrlPr>
                                    <a:rPr lang="it-IT" b="1" i="1" kern="0">
                                      <a:solidFill>
                                        <a:srgbClr val="99288E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LinLibertineT"/>
                                    </a:rPr>
                                  </m:ctrlPr>
                                </m:dPr>
                                <m:e>
                                  <m:r>
                                    <a:rPr lang="it-IT" b="1" i="1" kern="0">
                                      <a:solidFill>
                                        <a:srgbClr val="99288E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LinLibertineT"/>
                                    </a:rPr>
                                    <m:t>𝑿</m:t>
                                  </m:r>
                                </m:e>
                              </m:d>
                            </m:oMath>
                          </m:oMathPara>
                        </a14:m>
                        <a:endParaRPr lang="it-IT" b="1" i="1" kern="0" dirty="0">
                          <a:solidFill>
                            <a:srgbClr val="99288E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LinLibertineT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6" name="CasellaDiTesto 15">
                        <a:extLst>
                          <a:ext uri="{FF2B5EF4-FFF2-40B4-BE49-F238E27FC236}">
                            <a16:creationId xmlns:a16="http://schemas.microsoft.com/office/drawing/2014/main" id="{8DBB36CB-68A2-09C9-BE6A-1E456B891AC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422494" y="5358438"/>
                        <a:ext cx="1836174" cy="369332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it-IT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21" name="Freccia destra con strisce 20">
              <a:extLst>
                <a:ext uri="{FF2B5EF4-FFF2-40B4-BE49-F238E27FC236}">
                  <a16:creationId xmlns:a16="http://schemas.microsoft.com/office/drawing/2014/main" id="{11AB0203-F505-EDEF-5EB4-087F161AB3B6}"/>
                </a:ext>
              </a:extLst>
            </p:cNvPr>
            <p:cNvSpPr/>
            <p:nvPr/>
          </p:nvSpPr>
          <p:spPr>
            <a:xfrm rot="5400000">
              <a:off x="4276925" y="3695429"/>
              <a:ext cx="377427" cy="266473"/>
            </a:xfrm>
            <a:prstGeom prst="striped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844E7DB-DB4F-B5C5-034C-DE15A904D0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53" t="83582" r="71331" b="-153"/>
            <a:stretch>
              <a:fillRect/>
            </a:stretch>
          </p:blipFill>
          <p:spPr bwMode="auto">
            <a:xfrm>
              <a:off x="4175927" y="3004990"/>
              <a:ext cx="590800" cy="579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FC1DEBBF-60EA-6A61-47DC-B45FBEDB14BD}"/>
              </a:ext>
            </a:extLst>
          </p:cNvPr>
          <p:cNvCxnSpPr>
            <a:cxnSpLocks/>
          </p:cNvCxnSpPr>
          <p:nvPr/>
        </p:nvCxnSpPr>
        <p:spPr>
          <a:xfrm>
            <a:off x="0" y="977900"/>
            <a:ext cx="741045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604081D4-4C62-1EF6-018A-214E06A26020}"/>
              </a:ext>
            </a:extLst>
          </p:cNvPr>
          <p:cNvGrpSpPr/>
          <p:nvPr/>
        </p:nvGrpSpPr>
        <p:grpSpPr>
          <a:xfrm>
            <a:off x="6564561" y="1142407"/>
            <a:ext cx="4232518" cy="2527060"/>
            <a:chOff x="7410450" y="761117"/>
            <a:chExt cx="4440241" cy="273925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C00FA36-E22F-4243-7618-84513ED82C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7" r="54012" b="16747"/>
            <a:stretch>
              <a:fillRect/>
            </a:stretch>
          </p:blipFill>
          <p:spPr bwMode="auto">
            <a:xfrm>
              <a:off x="8835745" y="761117"/>
              <a:ext cx="3014946" cy="2275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Gruppo 31">
              <a:extLst>
                <a:ext uri="{FF2B5EF4-FFF2-40B4-BE49-F238E27FC236}">
                  <a16:creationId xmlns:a16="http://schemas.microsoft.com/office/drawing/2014/main" id="{154C460D-2037-D732-F39B-D798E2678888}"/>
                </a:ext>
              </a:extLst>
            </p:cNvPr>
            <p:cNvGrpSpPr/>
            <p:nvPr/>
          </p:nvGrpSpPr>
          <p:grpSpPr>
            <a:xfrm>
              <a:off x="7410450" y="888637"/>
              <a:ext cx="4273439" cy="2611736"/>
              <a:chOff x="2360184" y="1449000"/>
              <a:chExt cx="6451304" cy="4123406"/>
            </a:xfrm>
          </p:grpSpPr>
          <p:sp>
            <p:nvSpPr>
              <p:cNvPr id="34" name="Rettangolo 33">
                <a:extLst>
                  <a:ext uri="{FF2B5EF4-FFF2-40B4-BE49-F238E27FC236}">
                    <a16:creationId xmlns:a16="http://schemas.microsoft.com/office/drawing/2014/main" id="{49B7A930-9469-041F-AD52-9BAC6C14D09E}"/>
                  </a:ext>
                </a:extLst>
              </p:cNvPr>
              <p:cNvSpPr/>
              <p:nvPr/>
            </p:nvSpPr>
            <p:spPr>
              <a:xfrm>
                <a:off x="2360184" y="3738675"/>
                <a:ext cx="2431416" cy="5831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  <a:cs typeface="Segoe UI Semibold" panose="020B0702040204020203" pitchFamily="34" charset="0"/>
                  </a:rPr>
                  <a:t>Model decision</a:t>
                </a:r>
              </a:p>
              <a:p>
                <a:pPr algn="ctr"/>
                <a:r>
                  <a:rPr lang="en-GB" sz="1400" b="1" dirty="0">
                    <a:solidFill>
                      <a:schemeClr val="tx1"/>
                    </a:solidFill>
                    <a:cs typeface="Segoe UI Semibold" panose="020B0702040204020203" pitchFamily="34" charset="0"/>
                  </a:rPr>
                  <a:t>boundary</a:t>
                </a:r>
              </a:p>
            </p:txBody>
          </p:sp>
          <p:sp>
            <p:nvSpPr>
              <p:cNvPr id="35" name="Rettangolo 34">
                <a:extLst>
                  <a:ext uri="{FF2B5EF4-FFF2-40B4-BE49-F238E27FC236}">
                    <a16:creationId xmlns:a16="http://schemas.microsoft.com/office/drawing/2014/main" id="{5F863914-CF56-2432-1CEF-99AA1529E4CA}"/>
                  </a:ext>
                </a:extLst>
              </p:cNvPr>
              <p:cNvSpPr/>
              <p:nvPr/>
            </p:nvSpPr>
            <p:spPr>
              <a:xfrm>
                <a:off x="7562553" y="2944075"/>
                <a:ext cx="1248935" cy="2859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rgbClr val="E57F7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Class 1</a:t>
                </a:r>
              </a:p>
            </p:txBody>
          </p:sp>
          <p:sp>
            <p:nvSpPr>
              <p:cNvPr id="36" name="Rettangolo 35">
                <a:extLst>
                  <a:ext uri="{FF2B5EF4-FFF2-40B4-BE49-F238E27FC236}">
                    <a16:creationId xmlns:a16="http://schemas.microsoft.com/office/drawing/2014/main" id="{BE68EFF3-FC42-2CD0-8C9B-5EB019C00627}"/>
                  </a:ext>
                </a:extLst>
              </p:cNvPr>
              <p:cNvSpPr/>
              <p:nvPr/>
            </p:nvSpPr>
            <p:spPr>
              <a:xfrm>
                <a:off x="3932688" y="2144098"/>
                <a:ext cx="1373011" cy="3229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chemeClr val="accent6">
                        <a:lumMod val="75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Class 0</a:t>
                </a:r>
              </a:p>
            </p:txBody>
          </p:sp>
          <p:sp>
            <p:nvSpPr>
              <p:cNvPr id="37" name="Figura a mano libera: forma 36">
                <a:extLst>
                  <a:ext uri="{FF2B5EF4-FFF2-40B4-BE49-F238E27FC236}">
                    <a16:creationId xmlns:a16="http://schemas.microsoft.com/office/drawing/2014/main" id="{0F5B1ABE-B741-0A82-0C52-923CA9B40FCA}"/>
                  </a:ext>
                </a:extLst>
              </p:cNvPr>
              <p:cNvSpPr/>
              <p:nvPr/>
            </p:nvSpPr>
            <p:spPr>
              <a:xfrm>
                <a:off x="4855320" y="1449000"/>
                <a:ext cx="3013561" cy="3470761"/>
              </a:xfrm>
              <a:custGeom>
                <a:avLst/>
                <a:gdLst>
                  <a:gd name="textAreaLeft" fmla="*/ 0 w 3013560"/>
                  <a:gd name="textAreaRight" fmla="*/ 3017520 w 3013560"/>
                  <a:gd name="textAreaTop" fmla="*/ 0 h 3470760"/>
                  <a:gd name="textAreaBottom" fmla="*/ 3474720 h 3470760"/>
                </a:gdLst>
                <a:ahLst/>
                <a:cxnLst/>
                <a:rect l="textAreaLeft" t="textAreaTop" r="textAreaRight" b="textAreaBottom"/>
                <a:pathLst>
                  <a:path w="8382" h="9652" fill="none">
                    <a:moveTo>
                      <a:pt x="8382" y="0"/>
                    </a:moveTo>
                    <a:cubicBezTo>
                      <a:pt x="7874" y="3302"/>
                      <a:pt x="7366" y="3556"/>
                      <a:pt x="7366" y="3556"/>
                    </a:cubicBezTo>
                    <a:lnTo>
                      <a:pt x="5588" y="4826"/>
                    </a:lnTo>
                    <a:lnTo>
                      <a:pt x="4318" y="6350"/>
                    </a:lnTo>
                    <a:lnTo>
                      <a:pt x="2794" y="8636"/>
                    </a:lnTo>
                    <a:lnTo>
                      <a:pt x="1779" y="9398"/>
                    </a:lnTo>
                    <a:lnTo>
                      <a:pt x="0" y="9652"/>
                    </a:lnTo>
                  </a:path>
                </a:pathLst>
              </a:custGeom>
              <a:noFill/>
              <a:ln w="18000">
                <a:solidFill>
                  <a:srgbClr val="00B050"/>
                </a:solidFill>
                <a:custDash>
                  <a:ds d="102000" sp="102000"/>
                  <a:ds d="102000" sp="102000"/>
                </a:custDash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45000" tIns="27000" rIns="45000" bIns="27000" anchor="ctr">
                <a:noAutofit/>
              </a:bodyPr>
              <a:lstStyle/>
              <a:p>
                <a:pPr>
                  <a:lnSpc>
                    <a:spcPct val="100000"/>
                  </a:lnSpc>
                </a:pPr>
                <a:endParaRPr lang="en-GB" sz="1800" b="0" strike="noStrike" spc="-1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</p:txBody>
          </p:sp>
          <p:sp>
            <p:nvSpPr>
              <p:cNvPr id="38" name="Rettangolo 37">
                <a:extLst>
                  <a:ext uri="{FF2B5EF4-FFF2-40B4-BE49-F238E27FC236}">
                    <a16:creationId xmlns:a16="http://schemas.microsoft.com/office/drawing/2014/main" id="{734BED72-2802-9C7F-D5D1-98E067E7A3A4}"/>
                  </a:ext>
                </a:extLst>
              </p:cNvPr>
              <p:cNvSpPr/>
              <p:nvPr/>
            </p:nvSpPr>
            <p:spPr>
              <a:xfrm>
                <a:off x="4715518" y="4887714"/>
                <a:ext cx="2672756" cy="6846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rgbClr val="00B050"/>
                    </a:solidFill>
                    <a:cs typeface="Segoe UI Semibold" panose="020B0702040204020203" pitchFamily="34" charset="0"/>
                  </a:rPr>
                  <a:t>Human</a:t>
                </a:r>
              </a:p>
              <a:p>
                <a:pPr algn="ctr"/>
                <a:r>
                  <a:rPr lang="en-GB" sz="1400" b="1" dirty="0">
                    <a:solidFill>
                      <a:srgbClr val="00B050"/>
                    </a:solidFill>
                    <a:cs typeface="Segoe UI Semibold" panose="020B0702040204020203" pitchFamily="34" charset="0"/>
                  </a:rPr>
                  <a:t>decision boundary</a:t>
                </a:r>
              </a:p>
            </p:txBody>
          </p:sp>
        </p:grpSp>
      </p:grpSp>
      <p:sp>
        <p:nvSpPr>
          <p:cNvPr id="48" name="Freeform 2">
            <a:extLst>
              <a:ext uri="{FF2B5EF4-FFF2-40B4-BE49-F238E27FC236}">
                <a16:creationId xmlns:a16="http://schemas.microsoft.com/office/drawing/2014/main" id="{F3E84BCB-70DE-39CE-4F3E-D62E7B280DF4}"/>
              </a:ext>
            </a:extLst>
          </p:cNvPr>
          <p:cNvSpPr/>
          <p:nvPr/>
        </p:nvSpPr>
        <p:spPr>
          <a:xfrm rot="19315031" flipH="1">
            <a:off x="6235391" y="4569623"/>
            <a:ext cx="550671" cy="491046"/>
          </a:xfrm>
          <a:custGeom>
            <a:avLst/>
            <a:gdLst/>
            <a:ahLst/>
            <a:cxnLst/>
            <a:rect l="l" t="t" r="r" b="b"/>
            <a:pathLst>
              <a:path w="5560541" h="4114800">
                <a:moveTo>
                  <a:pt x="5560541" y="0"/>
                </a:moveTo>
                <a:lnTo>
                  <a:pt x="0" y="0"/>
                </a:lnTo>
                <a:lnTo>
                  <a:pt x="0" y="4114800"/>
                </a:lnTo>
                <a:lnTo>
                  <a:pt x="5560541" y="4114800"/>
                </a:lnTo>
                <a:lnTo>
                  <a:pt x="5560541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044" name="CasellaDiTesto 1043">
            <a:extLst>
              <a:ext uri="{FF2B5EF4-FFF2-40B4-BE49-F238E27FC236}">
                <a16:creationId xmlns:a16="http://schemas.microsoft.com/office/drawing/2014/main" id="{A7597E32-F8C8-4680-1CBC-2E411AF70374}"/>
              </a:ext>
            </a:extLst>
          </p:cNvPr>
          <p:cNvSpPr txBox="1"/>
          <p:nvPr/>
        </p:nvSpPr>
        <p:spPr>
          <a:xfrm>
            <a:off x="9851460" y="3241520"/>
            <a:ext cx="2067788" cy="954107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txBody>
          <a:bodyPr wrap="square">
            <a:spAutoFit/>
          </a:bodyPr>
          <a:lstStyle/>
          <a:p>
            <a:pPr marL="108000" algn="ctr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45000"/>
            </a:pPr>
            <a:r>
              <a:rPr lang="en-GB" sz="1400" b="0" strike="noStrike" spc="-1" dirty="0">
                <a:ea typeface="DejaVu Sans"/>
              </a:rPr>
              <a:t>I </a:t>
            </a:r>
            <a:r>
              <a:rPr lang="en-GB" sz="1400" b="0" strike="noStrike" spc="-1" dirty="0" err="1">
                <a:ea typeface="DejaVu Sans"/>
              </a:rPr>
              <a:t>confini</a:t>
            </a:r>
            <a:r>
              <a:rPr lang="en-GB" sz="1400" b="0" strike="noStrike" spc="-1" dirty="0">
                <a:ea typeface="DejaVu Sans"/>
              </a:rPr>
              <a:t> (</a:t>
            </a:r>
            <a:r>
              <a:rPr lang="en-GB" sz="1400" b="0" i="1" strike="noStrike" spc="-1" dirty="0">
                <a:ea typeface="DejaVu Sans"/>
              </a:rPr>
              <a:t>boundaries</a:t>
            </a:r>
            <a:r>
              <a:rPr lang="en-GB" sz="1400" b="0" strike="noStrike" spc="-1" dirty="0">
                <a:ea typeface="DejaVu Sans"/>
              </a:rPr>
              <a:t>) </a:t>
            </a:r>
            <a:r>
              <a:rPr lang="en-GB" sz="1400" b="0" strike="noStrike" spc="-1" dirty="0" err="1">
                <a:ea typeface="DejaVu Sans"/>
              </a:rPr>
              <a:t>sono</a:t>
            </a:r>
            <a:r>
              <a:rPr lang="en-GB" sz="1400" b="0" strike="noStrike" spc="-1" dirty="0">
                <a:ea typeface="DejaVu Sans"/>
              </a:rPr>
              <a:t> </a:t>
            </a:r>
            <a:r>
              <a:rPr lang="en-GB" sz="1400" b="0" strike="noStrike" spc="-1" dirty="0" err="1">
                <a:ea typeface="DejaVu Sans"/>
              </a:rPr>
              <a:t>iper-superfici</a:t>
            </a:r>
            <a:r>
              <a:rPr lang="en-GB" sz="1400" b="0" strike="noStrike" spc="-1" dirty="0">
                <a:ea typeface="DejaVu Sans"/>
              </a:rPr>
              <a:t>, </a:t>
            </a:r>
            <a:r>
              <a:rPr lang="en-GB" sz="1400" b="0" strike="noStrike" spc="-1" dirty="0" err="1">
                <a:ea typeface="DejaVu Sans"/>
              </a:rPr>
              <a:t>che</a:t>
            </a:r>
            <a:r>
              <a:rPr lang="en-GB" sz="1400" b="0" strike="noStrike" spc="-1" dirty="0">
                <a:ea typeface="DejaVu Sans"/>
              </a:rPr>
              <a:t> </a:t>
            </a:r>
            <a:r>
              <a:rPr lang="en-GB" sz="1400" b="0" strike="noStrike" spc="-1" dirty="0" err="1">
                <a:ea typeface="DejaVu Sans"/>
              </a:rPr>
              <a:t>idealmente</a:t>
            </a:r>
            <a:r>
              <a:rPr lang="en-GB" sz="1400" b="0" strike="noStrike" spc="-1" dirty="0">
                <a:ea typeface="DejaVu Sans"/>
              </a:rPr>
              <a:t> </a:t>
            </a:r>
            <a:r>
              <a:rPr lang="en-GB" sz="1400" b="0" strike="noStrike" spc="-1" dirty="0" err="1">
                <a:ea typeface="DejaVu Sans"/>
              </a:rPr>
              <a:t>dovrebbero</a:t>
            </a:r>
            <a:r>
              <a:rPr lang="en-GB" sz="1400" b="0" strike="noStrike" spc="-1" dirty="0">
                <a:ea typeface="DejaVu Sans"/>
              </a:rPr>
              <a:t> </a:t>
            </a:r>
            <a:r>
              <a:rPr lang="en-GB" sz="1400" b="0" strike="noStrike" spc="-1" dirty="0" err="1">
                <a:ea typeface="DejaVu Sans"/>
              </a:rPr>
              <a:t>coincidere</a:t>
            </a:r>
            <a:endParaRPr lang="en-GB" sz="1400" b="0" strike="noStrike" spc="-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781B7E6-1E7D-23EC-747D-B64CCE6E63CF}"/>
                  </a:ext>
                </a:extLst>
              </p:cNvPr>
              <p:cNvSpPr txBox="1"/>
              <p:nvPr/>
            </p:nvSpPr>
            <p:spPr>
              <a:xfrm>
                <a:off x="4754405" y="3361690"/>
                <a:ext cx="152682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1" i="1" kern="0" smtClean="0">
                          <a:solidFill>
                            <a:srgbClr val="99288E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LinLibertineT"/>
                        </a:rPr>
                        <m:t>𝒂𝒅𝒗𝒆𝒓𝒔𝒂𝒓𝒊𝒂𝒍</m:t>
                      </m:r>
                      <m:r>
                        <a:rPr lang="it-IT" sz="1400" b="1" i="1" kern="0" smtClean="0">
                          <a:solidFill>
                            <a:srgbClr val="99288E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LinLibertineT"/>
                        </a:rPr>
                        <m:t> </m:t>
                      </m:r>
                      <m:r>
                        <a:rPr lang="it-IT" sz="1400" b="1" i="1" kern="0" smtClean="0">
                          <a:solidFill>
                            <a:srgbClr val="99288E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LinLibertineT"/>
                        </a:rPr>
                        <m:t>𝒆𝒙𝒂𝒎𝒑𝒍𝒆</m:t>
                      </m:r>
                    </m:oMath>
                  </m:oMathPara>
                </a14:m>
                <a:endParaRPr lang="it-IT" sz="1400" b="1" i="1" kern="0" dirty="0">
                  <a:solidFill>
                    <a:srgbClr val="99288E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LinLibertineT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781B7E6-1E7D-23EC-747D-B64CCE6E6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405" y="3361690"/>
                <a:ext cx="1526828" cy="307777"/>
              </a:xfrm>
              <a:prstGeom prst="rect">
                <a:avLst/>
              </a:prstGeom>
              <a:blipFill>
                <a:blip r:embed="rId14"/>
                <a:stretch>
                  <a:fillRect r="-33200" b="-98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038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AAD91-A5B7-D345-4BDC-C3FA4CF65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C9FF72-A92F-01FE-51F6-746F01D82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54000"/>
            <a:ext cx="12192000" cy="796925"/>
          </a:xfrm>
        </p:spPr>
        <p:txBody>
          <a:bodyPr/>
          <a:lstStyle/>
          <a:p>
            <a:r>
              <a:rPr lang="it-IT" dirty="0">
                <a:latin typeface="+mn-lt"/>
              </a:rPr>
              <a:t>Le perturbazioni </a:t>
            </a:r>
            <a:r>
              <a:rPr lang="it-IT" i="1" dirty="0" err="1">
                <a:latin typeface="+mn-lt"/>
              </a:rPr>
              <a:t>adversarial</a:t>
            </a:r>
            <a:endParaRPr lang="it-IT" i="1" dirty="0">
              <a:latin typeface="+mn-lt"/>
            </a:endParaRP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A009D922-5325-512A-173E-762A23E9F471}"/>
              </a:ext>
            </a:extLst>
          </p:cNvPr>
          <p:cNvCxnSpPr>
            <a:cxnSpLocks/>
          </p:cNvCxnSpPr>
          <p:nvPr/>
        </p:nvCxnSpPr>
        <p:spPr>
          <a:xfrm>
            <a:off x="0" y="977900"/>
            <a:ext cx="741045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71966909-32E5-6CCD-AFAB-056A2973D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849" y="1376594"/>
            <a:ext cx="4186467" cy="170264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17BD95D-E365-5339-DBC9-31FA69F26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317" y="4364499"/>
            <a:ext cx="5143875" cy="1833271"/>
          </a:xfrm>
          <a:prstGeom prst="rect">
            <a:avLst/>
          </a:prstGeom>
        </p:spPr>
      </p:pic>
      <p:grpSp>
        <p:nvGrpSpPr>
          <p:cNvPr id="41" name="Gruppo 40">
            <a:extLst>
              <a:ext uri="{FF2B5EF4-FFF2-40B4-BE49-F238E27FC236}">
                <a16:creationId xmlns:a16="http://schemas.microsoft.com/office/drawing/2014/main" id="{DB1F063D-4D59-BA21-EA2A-B00CD244C852}"/>
              </a:ext>
            </a:extLst>
          </p:cNvPr>
          <p:cNvGrpSpPr/>
          <p:nvPr/>
        </p:nvGrpSpPr>
        <p:grpSpPr>
          <a:xfrm>
            <a:off x="8253152" y="1827129"/>
            <a:ext cx="3299666" cy="2318052"/>
            <a:chOff x="8544785" y="1110948"/>
            <a:chExt cx="3299666" cy="2318052"/>
          </a:xfrm>
        </p:grpSpPr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B7706889-2EC7-B4B5-486A-B1E599E3B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44785" y="1110948"/>
              <a:ext cx="3214091" cy="1702649"/>
            </a:xfrm>
            <a:prstGeom prst="rect">
              <a:avLst/>
            </a:prstGeom>
          </p:spPr>
        </p:pic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DE3F075D-35BA-BDF3-13A1-B450A7AD45B4}"/>
                </a:ext>
              </a:extLst>
            </p:cNvPr>
            <p:cNvSpPr/>
            <p:nvPr/>
          </p:nvSpPr>
          <p:spPr>
            <a:xfrm>
              <a:off x="11253901" y="2304518"/>
              <a:ext cx="590550" cy="59480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noFill/>
              </a:endParaRPr>
            </a:p>
          </p:txBody>
        </p:sp>
        <p:cxnSp>
          <p:nvCxnSpPr>
            <p:cNvPr id="30" name="Connettore 2 29">
              <a:extLst>
                <a:ext uri="{FF2B5EF4-FFF2-40B4-BE49-F238E27FC236}">
                  <a16:creationId xmlns:a16="http://schemas.microsoft.com/office/drawing/2014/main" id="{AA71ECF5-8832-B685-4D8D-D2CE9DCEF73E}"/>
                </a:ext>
              </a:extLst>
            </p:cNvPr>
            <p:cNvCxnSpPr>
              <a:cxnSpLocks/>
              <a:stCxn id="28" idx="4"/>
            </p:cNvCxnSpPr>
            <p:nvPr/>
          </p:nvCxnSpPr>
          <p:spPr>
            <a:xfrm flipH="1">
              <a:off x="11425287" y="2899322"/>
              <a:ext cx="123889" cy="25630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3AEB41ED-E7BE-5A01-B019-658609400496}"/>
                </a:ext>
              </a:extLst>
            </p:cNvPr>
            <p:cNvSpPr txBox="1"/>
            <p:nvPr/>
          </p:nvSpPr>
          <p:spPr>
            <a:xfrm>
              <a:off x="9317646" y="3152001"/>
              <a:ext cx="25268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>
                  <a:solidFill>
                    <a:srgbClr val="C00000"/>
                  </a:solidFill>
                </a:rPr>
                <a:t>patch lontana dall’oggetto principale</a:t>
              </a:r>
            </a:p>
          </p:txBody>
        </p:sp>
      </p:grpSp>
      <p:pic>
        <p:nvPicPr>
          <p:cNvPr id="40" name="Immagine 39">
            <a:extLst>
              <a:ext uri="{FF2B5EF4-FFF2-40B4-BE49-F238E27FC236}">
                <a16:creationId xmlns:a16="http://schemas.microsoft.com/office/drawing/2014/main" id="{E7923515-395A-3FFD-6A31-26044A49CCD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9158" r="1088"/>
          <a:stretch>
            <a:fillRect/>
          </a:stretch>
        </p:blipFill>
        <p:spPr>
          <a:xfrm>
            <a:off x="510035" y="3822975"/>
            <a:ext cx="4821093" cy="1338675"/>
          </a:xfrm>
          <a:prstGeom prst="rect">
            <a:avLst/>
          </a:prstGeom>
        </p:spPr>
      </p:pic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58F6F1FA-527B-E994-F550-D0657481045F}"/>
              </a:ext>
            </a:extLst>
          </p:cNvPr>
          <p:cNvSpPr txBox="1"/>
          <p:nvPr/>
        </p:nvSpPr>
        <p:spPr>
          <a:xfrm>
            <a:off x="7294620" y="6059270"/>
            <a:ext cx="16613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 b="0" i="1" u="none" strike="noStrike" baseline="0" dirty="0">
                <a:solidFill>
                  <a:srgbClr val="0077D0"/>
                </a:solidFill>
              </a:rPr>
              <a:t>Javid et al. (</a:t>
            </a:r>
            <a:r>
              <a:rPr lang="da-DK" sz="1200" i="1" dirty="0">
                <a:solidFill>
                  <a:schemeClr val="accent5">
                    <a:lumMod val="75000"/>
                  </a:schemeClr>
                </a:solidFill>
                <a:cs typeface="Segoe UI" panose="020B0502040204020203" pitchFamily="34" charset="0"/>
              </a:rPr>
              <a:t>2018</a:t>
            </a:r>
            <a:r>
              <a:rPr lang="da-DK" sz="1200" b="0" i="1" u="none" strike="noStrike" baseline="0" dirty="0">
                <a:solidFill>
                  <a:srgbClr val="0077D0"/>
                </a:solidFill>
              </a:rPr>
              <a:t>)</a:t>
            </a:r>
            <a:endParaRPr lang="it-IT" sz="1200" i="1" dirty="0">
              <a:solidFill>
                <a:srgbClr val="0077D0"/>
              </a:solidFill>
            </a:endParaRP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32C05432-4DBB-F600-7CA7-8A16DE647F55}"/>
              </a:ext>
            </a:extLst>
          </p:cNvPr>
          <p:cNvSpPr txBox="1"/>
          <p:nvPr/>
        </p:nvSpPr>
        <p:spPr>
          <a:xfrm>
            <a:off x="1540419" y="5161650"/>
            <a:ext cx="25744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>
              <a:defRPr sz="1200" b="0" i="1" u="none" strike="noStrike" baseline="0">
                <a:solidFill>
                  <a:srgbClr val="0077D0"/>
                </a:solidFill>
              </a:defRPr>
            </a:lvl1pPr>
          </a:lstStyle>
          <a:p>
            <a:r>
              <a:rPr lang="en-US" dirty="0"/>
              <a:t>Finlayson, Samuel G., et al. </a:t>
            </a:r>
            <a:r>
              <a:rPr lang="it-IT" dirty="0"/>
              <a:t>(2019)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1D738ABE-3B9B-6C34-3D1B-C833496874DC}"/>
              </a:ext>
            </a:extLst>
          </p:cNvPr>
          <p:cNvSpPr txBox="1"/>
          <p:nvPr/>
        </p:nvSpPr>
        <p:spPr>
          <a:xfrm>
            <a:off x="5407317" y="3089534"/>
            <a:ext cx="6221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>
              <a:defRPr sz="1200" b="0" i="1" u="none" strike="noStrike" baseline="0">
                <a:solidFill>
                  <a:srgbClr val="0077D0"/>
                </a:solidFill>
              </a:defRPr>
            </a:lvl1pPr>
          </a:lstStyle>
          <a:p>
            <a:r>
              <a:rPr lang="it-IT" dirty="0"/>
              <a:t>Min et al (2019)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80D953DC-AC6C-B275-4DDE-A0703D8E43C3}"/>
              </a:ext>
            </a:extLst>
          </p:cNvPr>
          <p:cNvSpPr txBox="1"/>
          <p:nvPr/>
        </p:nvSpPr>
        <p:spPr>
          <a:xfrm>
            <a:off x="9233555" y="3471698"/>
            <a:ext cx="6221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>
              <a:defRPr sz="1200" b="0" i="1" u="none" strike="noStrike" baseline="0">
                <a:solidFill>
                  <a:srgbClr val="0077D0"/>
                </a:solidFill>
              </a:defRPr>
            </a:lvl1pPr>
          </a:lstStyle>
          <a:p>
            <a:r>
              <a:rPr lang="it-IT" dirty="0" err="1"/>
              <a:t>Karmon</a:t>
            </a:r>
            <a:r>
              <a:rPr lang="it-IT" dirty="0"/>
              <a:t> et al (2018)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913DDD36-9218-A782-707F-683ABCA8291B}"/>
              </a:ext>
            </a:extLst>
          </p:cNvPr>
          <p:cNvSpPr txBox="1"/>
          <p:nvPr/>
        </p:nvSpPr>
        <p:spPr>
          <a:xfrm>
            <a:off x="174160" y="1808543"/>
            <a:ext cx="3531065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it-IT" sz="1600" dirty="0"/>
              <a:t>Vulnerabilità che sollevano questioni per l’impiego dell’IA in settori </a:t>
            </a:r>
            <a:r>
              <a:rPr lang="it-IT" sz="1600" b="1" dirty="0" err="1"/>
              <a:t>safety-critical</a:t>
            </a:r>
            <a:r>
              <a:rPr lang="it-IT" sz="1600" dirty="0"/>
              <a:t> (guida autonoma, imaging diagnostico, cartelle cliniche)</a:t>
            </a:r>
          </a:p>
        </p:txBody>
      </p:sp>
    </p:spTree>
    <p:extLst>
      <p:ext uri="{BB962C8B-B14F-4D97-AF65-F5344CB8AC3E}">
        <p14:creationId xmlns:p14="http://schemas.microsoft.com/office/powerpoint/2010/main" val="2031486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4AAA5-7E61-7FCD-2E68-D9919D653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76F761-6AFB-76BD-3312-79957EED2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54000"/>
            <a:ext cx="12192000" cy="796925"/>
          </a:xfrm>
        </p:spPr>
        <p:txBody>
          <a:bodyPr/>
          <a:lstStyle/>
          <a:p>
            <a:r>
              <a:rPr lang="it-IT" dirty="0">
                <a:latin typeface="+mn-lt"/>
              </a:rPr>
              <a:t>Gli attacchi </a:t>
            </a:r>
            <a:r>
              <a:rPr lang="it-IT" i="1" dirty="0" err="1">
                <a:latin typeface="+mn-lt"/>
              </a:rPr>
              <a:t>adversarial</a:t>
            </a:r>
            <a:endParaRPr lang="it-IT" i="1" dirty="0">
              <a:latin typeface="+mn-lt"/>
            </a:endParaRP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C04968EF-B8A7-E588-26C7-DCAB8A6EBF5D}"/>
              </a:ext>
            </a:extLst>
          </p:cNvPr>
          <p:cNvCxnSpPr>
            <a:cxnSpLocks/>
          </p:cNvCxnSpPr>
          <p:nvPr/>
        </p:nvCxnSpPr>
        <p:spPr>
          <a:xfrm>
            <a:off x="0" y="977900"/>
            <a:ext cx="741045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09144235-25EE-19FA-FA93-CF7576623641}"/>
              </a:ext>
            </a:extLst>
          </p:cNvPr>
          <p:cNvSpPr/>
          <p:nvPr/>
        </p:nvSpPr>
        <p:spPr>
          <a:xfrm>
            <a:off x="499670" y="3245111"/>
            <a:ext cx="1594884" cy="5847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</a:rPr>
              <a:t>Tipologie di attacco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1D7430F-C612-5A01-2F69-4D9E249989CD}"/>
              </a:ext>
            </a:extLst>
          </p:cNvPr>
          <p:cNvSpPr/>
          <p:nvPr/>
        </p:nvSpPr>
        <p:spPr>
          <a:xfrm>
            <a:off x="3303540" y="1456751"/>
            <a:ext cx="1594884" cy="58479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</a:rPr>
              <a:t>Conoscenza del modello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572C24F-9299-C5B0-220F-23D2C2970D1A}"/>
              </a:ext>
            </a:extLst>
          </p:cNvPr>
          <p:cNvSpPr/>
          <p:nvPr/>
        </p:nvSpPr>
        <p:spPr>
          <a:xfrm>
            <a:off x="3328376" y="2638846"/>
            <a:ext cx="1594884" cy="584791"/>
          </a:xfrm>
          <a:prstGeom prst="roundRect">
            <a:avLst/>
          </a:prstGeom>
          <a:solidFill>
            <a:srgbClr val="FAF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</a:rPr>
              <a:t>Obiettivo dell’attacco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C07F9D9-87DF-0E97-8D37-4908C60F7188}"/>
              </a:ext>
            </a:extLst>
          </p:cNvPr>
          <p:cNvSpPr/>
          <p:nvPr/>
        </p:nvSpPr>
        <p:spPr>
          <a:xfrm>
            <a:off x="3328376" y="3857262"/>
            <a:ext cx="1594884" cy="584791"/>
          </a:xfrm>
          <a:prstGeom prst="roundRect">
            <a:avLst/>
          </a:prstGeom>
          <a:solidFill>
            <a:srgbClr val="DBF9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</a:rPr>
              <a:t>Fase di attacco</a:t>
            </a:r>
          </a:p>
        </p:txBody>
      </p: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84595E49-8943-4699-99FD-93C10069D5EC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2094554" y="3537507"/>
            <a:ext cx="1233822" cy="612151"/>
          </a:xfrm>
          <a:prstGeom prst="bentConnector3">
            <a:avLst>
              <a:gd name="adj1" fmla="val 49114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a gomito 17">
            <a:extLst>
              <a:ext uri="{FF2B5EF4-FFF2-40B4-BE49-F238E27FC236}">
                <a16:creationId xmlns:a16="http://schemas.microsoft.com/office/drawing/2014/main" id="{94D950F7-9D66-4511-8AE1-4112950C6DAC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2094554" y="2931242"/>
            <a:ext cx="1233822" cy="606265"/>
          </a:xfrm>
          <a:prstGeom prst="bentConnector3">
            <a:avLst>
              <a:gd name="adj1" fmla="val 49114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561CD21C-F4F2-9482-B53F-4F05D694BD6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2094554" y="1749147"/>
            <a:ext cx="1208986" cy="1788360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0B337487-7DA8-DD40-A44F-BC8788751AD6}"/>
              </a:ext>
            </a:extLst>
          </p:cNvPr>
          <p:cNvSpPr/>
          <p:nvPr/>
        </p:nvSpPr>
        <p:spPr>
          <a:xfrm>
            <a:off x="3303540" y="5125792"/>
            <a:ext cx="1594884" cy="584791"/>
          </a:xfrm>
          <a:prstGeom prst="roundRect">
            <a:avLst/>
          </a:prstGeom>
          <a:solidFill>
            <a:srgbClr val="FCCF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</a:rPr>
              <a:t>Algoritmo</a:t>
            </a:r>
          </a:p>
        </p:txBody>
      </p:sp>
      <p:cxnSp>
        <p:nvCxnSpPr>
          <p:cNvPr id="34" name="Connettore a gomito 33">
            <a:extLst>
              <a:ext uri="{FF2B5EF4-FFF2-40B4-BE49-F238E27FC236}">
                <a16:creationId xmlns:a16="http://schemas.microsoft.com/office/drawing/2014/main" id="{FEDEC009-737A-427A-AC32-AE8DA79504C0}"/>
              </a:ext>
            </a:extLst>
          </p:cNvPr>
          <p:cNvCxnSpPr>
            <a:cxnSpLocks/>
            <a:stCxn id="6" idx="3"/>
            <a:endCxn id="29" idx="1"/>
          </p:cNvCxnSpPr>
          <p:nvPr/>
        </p:nvCxnSpPr>
        <p:spPr>
          <a:xfrm>
            <a:off x="2094554" y="3537507"/>
            <a:ext cx="1208986" cy="1880681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uppo 59">
            <a:extLst>
              <a:ext uri="{FF2B5EF4-FFF2-40B4-BE49-F238E27FC236}">
                <a16:creationId xmlns:a16="http://schemas.microsoft.com/office/drawing/2014/main" id="{EAF911AB-6CA8-78AD-0DB9-E4B91B041068}"/>
              </a:ext>
            </a:extLst>
          </p:cNvPr>
          <p:cNvGrpSpPr/>
          <p:nvPr/>
        </p:nvGrpSpPr>
        <p:grpSpPr>
          <a:xfrm>
            <a:off x="8164018" y="1122757"/>
            <a:ext cx="3469556" cy="1122845"/>
            <a:chOff x="6884958" y="1132617"/>
            <a:chExt cx="4062092" cy="1397130"/>
          </a:xfrm>
        </p:grpSpPr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A5324975-0400-7431-AC98-B539364C35B5}"/>
                </a:ext>
              </a:extLst>
            </p:cNvPr>
            <p:cNvGrpSpPr/>
            <p:nvPr/>
          </p:nvGrpSpPr>
          <p:grpSpPr>
            <a:xfrm>
              <a:off x="9090997" y="1132617"/>
              <a:ext cx="1856053" cy="1343108"/>
              <a:chOff x="7488586" y="3208518"/>
              <a:chExt cx="1856053" cy="1343108"/>
            </a:xfrm>
          </p:grpSpPr>
          <p:pic>
            <p:nvPicPr>
              <p:cNvPr id="54" name="Immagine 53">
                <a:extLst>
                  <a:ext uri="{FF2B5EF4-FFF2-40B4-BE49-F238E27FC236}">
                    <a16:creationId xmlns:a16="http://schemas.microsoft.com/office/drawing/2014/main" id="{0266A596-C99D-809E-FECE-E0F5D2A75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49731"/>
              <a:stretch>
                <a:fillRect/>
              </a:stretch>
            </p:blipFill>
            <p:spPr>
              <a:xfrm>
                <a:off x="7488586" y="3208518"/>
                <a:ext cx="1856053" cy="1343108"/>
              </a:xfrm>
              <a:prstGeom prst="rect">
                <a:avLst/>
              </a:prstGeom>
            </p:spPr>
          </p:pic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D42F21FC-9F7A-B2E4-C1E9-78B2860B7982}"/>
                  </a:ext>
                </a:extLst>
              </p:cNvPr>
              <p:cNvSpPr txBox="1"/>
              <p:nvPr/>
            </p:nvSpPr>
            <p:spPr>
              <a:xfrm>
                <a:off x="8385395" y="3507025"/>
                <a:ext cx="3001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200" b="1" dirty="0">
                    <a:solidFill>
                      <a:schemeClr val="bg1"/>
                    </a:solidFill>
                    <a:latin typeface="Aptos" panose="020B0004020202020204" pitchFamily="34" charset="0"/>
                  </a:rPr>
                  <a:t>?</a:t>
                </a:r>
                <a:endParaRPr lang="it-IT" sz="2000" b="1" dirty="0">
                  <a:solidFill>
                    <a:schemeClr val="bg1"/>
                  </a:solidFill>
                  <a:latin typeface="Aptos" panose="020B0004020202020204" pitchFamily="34" charset="0"/>
                </a:endParaRPr>
              </a:p>
            </p:txBody>
          </p:sp>
        </p:grpSp>
        <p:pic>
          <p:nvPicPr>
            <p:cNvPr id="58" name="Immagine 57">
              <a:extLst>
                <a:ext uri="{FF2B5EF4-FFF2-40B4-BE49-F238E27FC236}">
                  <a16:creationId xmlns:a16="http://schemas.microsoft.com/office/drawing/2014/main" id="{EF96A74B-4B41-8A2A-31C4-DB4479FA9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0000" r="-269"/>
            <a:stretch>
              <a:fillRect/>
            </a:stretch>
          </p:blipFill>
          <p:spPr>
            <a:xfrm>
              <a:off x="6884958" y="1186639"/>
              <a:ext cx="1856053" cy="1343108"/>
            </a:xfrm>
            <a:prstGeom prst="rect">
              <a:avLst/>
            </a:prstGeom>
          </p:spPr>
        </p:pic>
      </p:grpSp>
      <p:pic>
        <p:nvPicPr>
          <p:cNvPr id="65" name="Immagine 64">
            <a:extLst>
              <a:ext uri="{FF2B5EF4-FFF2-40B4-BE49-F238E27FC236}">
                <a16:creationId xmlns:a16="http://schemas.microsoft.com/office/drawing/2014/main" id="{54FCB8EA-C3E8-4535-9A59-304F0109E4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9525"/>
          <a:stretch>
            <a:fillRect/>
          </a:stretch>
        </p:blipFill>
        <p:spPr>
          <a:xfrm>
            <a:off x="8167970" y="2643327"/>
            <a:ext cx="1594884" cy="1111751"/>
          </a:xfrm>
          <a:prstGeom prst="rect">
            <a:avLst/>
          </a:prstGeom>
        </p:spPr>
      </p:pic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467F1E4B-133E-B386-995B-573A1DF69E80}"/>
              </a:ext>
            </a:extLst>
          </p:cNvPr>
          <p:cNvSpPr txBox="1"/>
          <p:nvPr/>
        </p:nvSpPr>
        <p:spPr>
          <a:xfrm>
            <a:off x="8321632" y="2179826"/>
            <a:ext cx="13637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dirty="0">
                <a:solidFill>
                  <a:schemeClr val="accent1"/>
                </a:solidFill>
              </a:rPr>
              <a:t>White-box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64D3A06D-000B-9C7D-2C7E-D6C20711BE11}"/>
              </a:ext>
            </a:extLst>
          </p:cNvPr>
          <p:cNvSpPr txBox="1"/>
          <p:nvPr/>
        </p:nvSpPr>
        <p:spPr>
          <a:xfrm>
            <a:off x="10204291" y="2166588"/>
            <a:ext cx="13032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00" dirty="0">
                <a:solidFill>
                  <a:schemeClr val="accent1"/>
                </a:solidFill>
              </a:rPr>
              <a:t>Black-box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BC9BBA76-182E-FE20-B2C5-0179491D5396}"/>
              </a:ext>
            </a:extLst>
          </p:cNvPr>
          <p:cNvSpPr txBox="1"/>
          <p:nvPr/>
        </p:nvSpPr>
        <p:spPr>
          <a:xfrm>
            <a:off x="8321632" y="3704126"/>
            <a:ext cx="13637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it-IT" dirty="0" err="1"/>
              <a:t>Targeted</a:t>
            </a:r>
            <a:endParaRPr lang="it-IT" dirty="0"/>
          </a:p>
        </p:txBody>
      </p:sp>
      <p:pic>
        <p:nvPicPr>
          <p:cNvPr id="88" name="Immagine 87">
            <a:extLst>
              <a:ext uri="{FF2B5EF4-FFF2-40B4-BE49-F238E27FC236}">
                <a16:creationId xmlns:a16="http://schemas.microsoft.com/office/drawing/2014/main" id="{D42E2D1D-D9A8-3AA3-852D-C607DA886C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712" t="-1756" r="-187" b="1756"/>
          <a:stretch>
            <a:fillRect/>
          </a:stretch>
        </p:blipFill>
        <p:spPr>
          <a:xfrm>
            <a:off x="10097446" y="2625915"/>
            <a:ext cx="1594884" cy="1111751"/>
          </a:xfrm>
          <a:prstGeom prst="rect">
            <a:avLst/>
          </a:prstGeom>
        </p:spPr>
      </p:pic>
      <p:sp>
        <p:nvSpPr>
          <p:cNvPr id="92" name="Rettangolo con angoli arrotondati 91">
            <a:extLst>
              <a:ext uri="{FF2B5EF4-FFF2-40B4-BE49-F238E27FC236}">
                <a16:creationId xmlns:a16="http://schemas.microsoft.com/office/drawing/2014/main" id="{F052E168-4802-F9D4-09EC-8682B01C55A8}"/>
              </a:ext>
            </a:extLst>
          </p:cNvPr>
          <p:cNvSpPr/>
          <p:nvPr/>
        </p:nvSpPr>
        <p:spPr>
          <a:xfrm>
            <a:off x="5217988" y="1459807"/>
            <a:ext cx="1932418" cy="5847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tx1"/>
                </a:solidFill>
              </a:rPr>
              <a:t>White-box</a:t>
            </a:r>
          </a:p>
          <a:p>
            <a:pPr algn="ctr"/>
            <a:r>
              <a:rPr lang="it-IT" sz="1600" dirty="0">
                <a:solidFill>
                  <a:schemeClr val="tx1"/>
                </a:solidFill>
              </a:rPr>
              <a:t>Black-box</a:t>
            </a:r>
          </a:p>
        </p:txBody>
      </p:sp>
      <p:sp>
        <p:nvSpPr>
          <p:cNvPr id="93" name="Rettangolo con angoli arrotondati 92">
            <a:extLst>
              <a:ext uri="{FF2B5EF4-FFF2-40B4-BE49-F238E27FC236}">
                <a16:creationId xmlns:a16="http://schemas.microsoft.com/office/drawing/2014/main" id="{4A0E0E2B-2F28-7759-4939-B9160B0E158B}"/>
              </a:ext>
            </a:extLst>
          </p:cNvPr>
          <p:cNvSpPr/>
          <p:nvPr/>
        </p:nvSpPr>
        <p:spPr>
          <a:xfrm>
            <a:off x="5235231" y="2650610"/>
            <a:ext cx="1915175" cy="5847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chemeClr val="tx1"/>
                </a:solidFill>
              </a:rPr>
              <a:t>Targeted</a:t>
            </a:r>
            <a:endParaRPr lang="it-IT" sz="1600" dirty="0">
              <a:solidFill>
                <a:schemeClr val="tx1"/>
              </a:solidFill>
            </a:endParaRPr>
          </a:p>
          <a:p>
            <a:pPr algn="ctr"/>
            <a:r>
              <a:rPr lang="it-IT" sz="1600" dirty="0" err="1">
                <a:solidFill>
                  <a:schemeClr val="tx1"/>
                </a:solidFill>
              </a:rPr>
              <a:t>Untargeted</a:t>
            </a:r>
            <a:endParaRPr lang="it-IT" sz="1600" dirty="0">
              <a:solidFill>
                <a:schemeClr val="tx1"/>
              </a:solidFill>
            </a:endParaRPr>
          </a:p>
        </p:txBody>
      </p:sp>
      <p:cxnSp>
        <p:nvCxnSpPr>
          <p:cNvPr id="95" name="Connettore 2 94">
            <a:extLst>
              <a:ext uri="{FF2B5EF4-FFF2-40B4-BE49-F238E27FC236}">
                <a16:creationId xmlns:a16="http://schemas.microsoft.com/office/drawing/2014/main" id="{6BA18CC4-AFC3-CA3D-BEC9-9A54887F48BD}"/>
              </a:ext>
            </a:extLst>
          </p:cNvPr>
          <p:cNvCxnSpPr>
            <a:cxnSpLocks/>
            <a:stCxn id="7" idx="3"/>
            <a:endCxn id="92" idx="1"/>
          </p:cNvCxnSpPr>
          <p:nvPr/>
        </p:nvCxnSpPr>
        <p:spPr>
          <a:xfrm>
            <a:off x="4898424" y="1749147"/>
            <a:ext cx="319564" cy="305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2 95">
            <a:extLst>
              <a:ext uri="{FF2B5EF4-FFF2-40B4-BE49-F238E27FC236}">
                <a16:creationId xmlns:a16="http://schemas.microsoft.com/office/drawing/2014/main" id="{173364E7-8B5A-63BC-C54E-3700138AF5C7}"/>
              </a:ext>
            </a:extLst>
          </p:cNvPr>
          <p:cNvCxnSpPr/>
          <p:nvPr/>
        </p:nvCxnSpPr>
        <p:spPr>
          <a:xfrm>
            <a:off x="4908153" y="2928185"/>
            <a:ext cx="319565" cy="305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E919D840-63E5-06AC-06EA-264BCB7F2164}"/>
              </a:ext>
            </a:extLst>
          </p:cNvPr>
          <p:cNvSpPr txBox="1"/>
          <p:nvPr/>
        </p:nvSpPr>
        <p:spPr>
          <a:xfrm>
            <a:off x="10213029" y="3731791"/>
            <a:ext cx="13637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it-IT" dirty="0" err="1"/>
              <a:t>Untargeted</a:t>
            </a:r>
            <a:endParaRPr lang="it-IT" dirty="0"/>
          </a:p>
        </p:txBody>
      </p:sp>
      <p:sp>
        <p:nvSpPr>
          <p:cNvPr id="97" name="Rettangolo con angoli arrotondati 96">
            <a:extLst>
              <a:ext uri="{FF2B5EF4-FFF2-40B4-BE49-F238E27FC236}">
                <a16:creationId xmlns:a16="http://schemas.microsoft.com/office/drawing/2014/main" id="{730B815A-325A-E2B0-3EB9-137EF48F05B0}"/>
              </a:ext>
            </a:extLst>
          </p:cNvPr>
          <p:cNvSpPr/>
          <p:nvPr/>
        </p:nvSpPr>
        <p:spPr>
          <a:xfrm>
            <a:off x="5250337" y="3851148"/>
            <a:ext cx="1900069" cy="5847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chemeClr val="tx1"/>
                </a:solidFill>
              </a:rPr>
              <a:t>Poisoning</a:t>
            </a:r>
            <a:endParaRPr lang="it-IT" sz="1600" dirty="0">
              <a:solidFill>
                <a:schemeClr val="tx1"/>
              </a:solidFill>
            </a:endParaRPr>
          </a:p>
          <a:p>
            <a:pPr algn="ctr"/>
            <a:r>
              <a:rPr lang="it-IT" sz="1600" dirty="0" err="1">
                <a:solidFill>
                  <a:schemeClr val="tx1"/>
                </a:solidFill>
              </a:rPr>
              <a:t>Evasion</a:t>
            </a:r>
            <a:endParaRPr lang="it-IT" sz="1600" dirty="0">
              <a:solidFill>
                <a:schemeClr val="tx1"/>
              </a:solidFill>
            </a:endParaRPr>
          </a:p>
        </p:txBody>
      </p:sp>
      <p:cxnSp>
        <p:nvCxnSpPr>
          <p:cNvPr id="98" name="Connettore 2 97">
            <a:extLst>
              <a:ext uri="{FF2B5EF4-FFF2-40B4-BE49-F238E27FC236}">
                <a16:creationId xmlns:a16="http://schemas.microsoft.com/office/drawing/2014/main" id="{CDC00776-BDF4-0965-E615-F450BDB889CF}"/>
              </a:ext>
            </a:extLst>
          </p:cNvPr>
          <p:cNvCxnSpPr/>
          <p:nvPr/>
        </p:nvCxnSpPr>
        <p:spPr>
          <a:xfrm>
            <a:off x="4923260" y="4128723"/>
            <a:ext cx="319565" cy="305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0" name="Gruppo 1049">
            <a:extLst>
              <a:ext uri="{FF2B5EF4-FFF2-40B4-BE49-F238E27FC236}">
                <a16:creationId xmlns:a16="http://schemas.microsoft.com/office/drawing/2014/main" id="{6C51514D-9BCE-5C7F-2FCF-E85224AD9BA4}"/>
              </a:ext>
            </a:extLst>
          </p:cNvPr>
          <p:cNvGrpSpPr/>
          <p:nvPr/>
        </p:nvGrpSpPr>
        <p:grpSpPr>
          <a:xfrm>
            <a:off x="7402728" y="4268882"/>
            <a:ext cx="4287712" cy="1905438"/>
            <a:chOff x="7153168" y="4267057"/>
            <a:chExt cx="4287712" cy="1905438"/>
          </a:xfrm>
        </p:grpSpPr>
        <p:grpSp>
          <p:nvGrpSpPr>
            <p:cNvPr id="1044" name="Gruppo 1043">
              <a:extLst>
                <a:ext uri="{FF2B5EF4-FFF2-40B4-BE49-F238E27FC236}">
                  <a16:creationId xmlns:a16="http://schemas.microsoft.com/office/drawing/2014/main" id="{6661C054-CF52-9DAF-916B-A07CE5C80FB9}"/>
                </a:ext>
              </a:extLst>
            </p:cNvPr>
            <p:cNvGrpSpPr/>
            <p:nvPr/>
          </p:nvGrpSpPr>
          <p:grpSpPr>
            <a:xfrm>
              <a:off x="8446228" y="4267057"/>
              <a:ext cx="2994652" cy="1905438"/>
              <a:chOff x="7062492" y="4288149"/>
              <a:chExt cx="2994652" cy="1905438"/>
            </a:xfrm>
          </p:grpSpPr>
          <p:pic>
            <p:nvPicPr>
              <p:cNvPr id="103" name="Immagine 102">
                <a:extLst>
                  <a:ext uri="{FF2B5EF4-FFF2-40B4-BE49-F238E27FC236}">
                    <a16:creationId xmlns:a16="http://schemas.microsoft.com/office/drawing/2014/main" id="{8F26C030-3864-78A0-779B-2E65B7B05B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62755" t="27080" r="6293" b="46569"/>
              <a:stretch>
                <a:fillRect/>
              </a:stretch>
            </p:blipFill>
            <p:spPr>
              <a:xfrm>
                <a:off x="9065671" y="5190465"/>
                <a:ext cx="991473" cy="606943"/>
              </a:xfrm>
              <a:prstGeom prst="rect">
                <a:avLst/>
              </a:prstGeom>
            </p:spPr>
          </p:pic>
          <p:pic>
            <p:nvPicPr>
              <p:cNvPr id="1036" name="Picture 12" descr="Introduction to the Neural Network Model, Glossary, and Backpropagation">
                <a:extLst>
                  <a:ext uri="{FF2B5EF4-FFF2-40B4-BE49-F238E27FC236}">
                    <a16:creationId xmlns:a16="http://schemas.microsoft.com/office/drawing/2014/main" id="{20432818-9E97-F12B-91FC-6864040238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466"/>
              <a:stretch>
                <a:fillRect/>
              </a:stretch>
            </p:blipFill>
            <p:spPr bwMode="auto">
              <a:xfrm>
                <a:off x="7233738" y="5360597"/>
                <a:ext cx="1029685" cy="6069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4" name="CasellaDiTesto 103">
                <a:extLst>
                  <a:ext uri="{FF2B5EF4-FFF2-40B4-BE49-F238E27FC236}">
                    <a16:creationId xmlns:a16="http://schemas.microsoft.com/office/drawing/2014/main" id="{0B3E6C76-2528-92AB-D5DC-48752A5A0CCB}"/>
                  </a:ext>
                </a:extLst>
              </p:cNvPr>
              <p:cNvSpPr txBox="1"/>
              <p:nvPr/>
            </p:nvSpPr>
            <p:spPr>
              <a:xfrm>
                <a:off x="7062492" y="4288149"/>
                <a:ext cx="136371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it-IT"/>
                </a:defPPr>
                <a:lvl1pPr algn="ctr">
                  <a:defRPr sz="1200">
                    <a:solidFill>
                      <a:schemeClr val="accent1"/>
                    </a:solidFill>
                  </a:defRPr>
                </a:lvl1pPr>
              </a:lstStyle>
              <a:p>
                <a:r>
                  <a:rPr lang="it-IT" dirty="0">
                    <a:solidFill>
                      <a:schemeClr val="tx1"/>
                    </a:solidFill>
                  </a:rPr>
                  <a:t>Training</a:t>
                </a:r>
                <a:r>
                  <a:rPr lang="it-IT" dirty="0"/>
                  <a:t> </a:t>
                </a:r>
                <a:r>
                  <a:rPr lang="it-IT" dirty="0" err="1">
                    <a:solidFill>
                      <a:schemeClr val="tx1"/>
                    </a:solidFill>
                  </a:rPr>
                  <a:t>phase</a:t>
                </a:r>
                <a:endParaRPr lang="it-IT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038" name="Picture 14" descr="Database Icons - Free SVG &amp; PNG Database Images - Noun Project">
                <a:extLst>
                  <a:ext uri="{FF2B5EF4-FFF2-40B4-BE49-F238E27FC236}">
                    <a16:creationId xmlns:a16="http://schemas.microsoft.com/office/drawing/2014/main" id="{CB62A084-49C2-2DD0-175B-D12B421972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5110" y="4514196"/>
                <a:ext cx="606943" cy="6069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5" name="Connettore 2 104">
                <a:extLst>
                  <a:ext uri="{FF2B5EF4-FFF2-40B4-BE49-F238E27FC236}">
                    <a16:creationId xmlns:a16="http://schemas.microsoft.com/office/drawing/2014/main" id="{D881A4A8-8B0A-B381-F88C-7961A064C3B1}"/>
                  </a:ext>
                </a:extLst>
              </p:cNvPr>
              <p:cNvCxnSpPr>
                <a:cxnSpLocks/>
                <a:stCxn id="1038" idx="2"/>
                <a:endCxn id="1036" idx="0"/>
              </p:cNvCxnSpPr>
              <p:nvPr/>
            </p:nvCxnSpPr>
            <p:spPr>
              <a:xfrm flipH="1">
                <a:off x="7748581" y="5121139"/>
                <a:ext cx="1" cy="2394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CasellaDiTesto 112">
                <a:extLst>
                  <a:ext uri="{FF2B5EF4-FFF2-40B4-BE49-F238E27FC236}">
                    <a16:creationId xmlns:a16="http://schemas.microsoft.com/office/drawing/2014/main" id="{C5B8B218-9007-9D49-7B8A-34452197E932}"/>
                  </a:ext>
                </a:extLst>
              </p:cNvPr>
              <p:cNvSpPr txBox="1"/>
              <p:nvPr/>
            </p:nvSpPr>
            <p:spPr>
              <a:xfrm>
                <a:off x="8320898" y="4800128"/>
                <a:ext cx="7856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it-IT"/>
                </a:defPPr>
                <a:lvl1pPr algn="ctr">
                  <a:defRPr sz="1200">
                    <a:solidFill>
                      <a:schemeClr val="accent1"/>
                    </a:solidFill>
                  </a:defRPr>
                </a:lvl1pPr>
              </a:lstStyle>
              <a:p>
                <a:r>
                  <a:rPr lang="it-IT" dirty="0" err="1">
                    <a:solidFill>
                      <a:srgbClr val="0088EE"/>
                    </a:solidFill>
                  </a:rPr>
                  <a:t>Poisoning</a:t>
                </a:r>
                <a:endParaRPr lang="it-IT" dirty="0">
                  <a:solidFill>
                    <a:srgbClr val="0088EE"/>
                  </a:solidFill>
                </a:endParaRPr>
              </a:p>
            </p:txBody>
          </p:sp>
          <p:cxnSp>
            <p:nvCxnSpPr>
              <p:cNvPr id="1025" name="Connettore a gomito 1024">
                <a:extLst>
                  <a:ext uri="{FF2B5EF4-FFF2-40B4-BE49-F238E27FC236}">
                    <a16:creationId xmlns:a16="http://schemas.microsoft.com/office/drawing/2014/main" id="{CFCA796D-51B8-6A0A-C2E9-BF570CE2F37F}"/>
                  </a:ext>
                </a:extLst>
              </p:cNvPr>
              <p:cNvCxnSpPr>
                <a:cxnSpLocks/>
                <a:stCxn id="103" idx="0"/>
                <a:endCxn id="1038" idx="3"/>
              </p:cNvCxnSpPr>
              <p:nvPr/>
            </p:nvCxnSpPr>
            <p:spPr>
              <a:xfrm rot="16200000" flipV="1">
                <a:off x="8620333" y="4249389"/>
                <a:ext cx="372797" cy="1509355"/>
              </a:xfrm>
              <a:prstGeom prst="bentConnector2">
                <a:avLst/>
              </a:prstGeom>
              <a:ln>
                <a:solidFill>
                  <a:srgbClr val="0088E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1" name="CasellaDiTesto 1030">
                <a:extLst>
                  <a:ext uri="{FF2B5EF4-FFF2-40B4-BE49-F238E27FC236}">
                    <a16:creationId xmlns:a16="http://schemas.microsoft.com/office/drawing/2014/main" id="{B6944F4A-A27B-ED77-D61C-D2803A34DA55}"/>
                  </a:ext>
                </a:extLst>
              </p:cNvPr>
              <p:cNvSpPr txBox="1"/>
              <p:nvPr/>
            </p:nvSpPr>
            <p:spPr>
              <a:xfrm>
                <a:off x="7087159" y="5916588"/>
                <a:ext cx="136371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it-IT"/>
                </a:defPPr>
                <a:lvl1pPr algn="ctr">
                  <a:defRPr sz="1200">
                    <a:solidFill>
                      <a:schemeClr val="accent1"/>
                    </a:solidFill>
                  </a:defRPr>
                </a:lvl1pPr>
              </a:lstStyle>
              <a:p>
                <a:r>
                  <a:rPr lang="it-IT" dirty="0">
                    <a:solidFill>
                      <a:schemeClr val="tx1"/>
                    </a:solidFill>
                  </a:rPr>
                  <a:t>ML model</a:t>
                </a:r>
              </a:p>
            </p:txBody>
          </p:sp>
          <p:cxnSp>
            <p:nvCxnSpPr>
              <p:cNvPr id="1033" name="Connettore a gomito 1032">
                <a:extLst>
                  <a:ext uri="{FF2B5EF4-FFF2-40B4-BE49-F238E27FC236}">
                    <a16:creationId xmlns:a16="http://schemas.microsoft.com/office/drawing/2014/main" id="{F7788709-A2CF-2231-51D3-D2B6950B08D6}"/>
                  </a:ext>
                </a:extLst>
              </p:cNvPr>
              <p:cNvCxnSpPr>
                <a:cxnSpLocks/>
                <a:stCxn id="103" idx="2"/>
                <a:endCxn id="1036" idx="1"/>
              </p:cNvCxnSpPr>
              <p:nvPr/>
            </p:nvCxnSpPr>
            <p:spPr>
              <a:xfrm rot="5400000" flipH="1">
                <a:off x="8330903" y="4566904"/>
                <a:ext cx="133339" cy="2327670"/>
              </a:xfrm>
              <a:prstGeom prst="bentConnector4">
                <a:avLst>
                  <a:gd name="adj1" fmla="val -299036"/>
                  <a:gd name="adj2" fmla="val 109821"/>
                </a:avLst>
              </a:prstGeom>
              <a:ln>
                <a:solidFill>
                  <a:srgbClr val="0088E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7" name="CasellaDiTesto 1036">
                <a:extLst>
                  <a:ext uri="{FF2B5EF4-FFF2-40B4-BE49-F238E27FC236}">
                    <a16:creationId xmlns:a16="http://schemas.microsoft.com/office/drawing/2014/main" id="{F8851F23-98C5-D960-5B73-6FACE7D18526}"/>
                  </a:ext>
                </a:extLst>
              </p:cNvPr>
              <p:cNvSpPr txBox="1"/>
              <p:nvPr/>
            </p:nvSpPr>
            <p:spPr>
              <a:xfrm>
                <a:off x="8280047" y="5908534"/>
                <a:ext cx="78562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it-IT"/>
                </a:defPPr>
                <a:lvl1pPr algn="ctr">
                  <a:defRPr sz="1200">
                    <a:solidFill>
                      <a:schemeClr val="accent1"/>
                    </a:solidFill>
                  </a:defRPr>
                </a:lvl1pPr>
              </a:lstStyle>
              <a:p>
                <a:r>
                  <a:rPr lang="it-IT" dirty="0" err="1">
                    <a:solidFill>
                      <a:srgbClr val="0088EE"/>
                    </a:solidFill>
                  </a:rPr>
                  <a:t>Evasion</a:t>
                </a:r>
                <a:endParaRPr lang="it-IT" dirty="0">
                  <a:solidFill>
                    <a:srgbClr val="0088EE"/>
                  </a:solidFill>
                </a:endParaRPr>
              </a:p>
            </p:txBody>
          </p:sp>
        </p:grpSp>
        <p:sp>
          <p:nvSpPr>
            <p:cNvPr id="1047" name="CasellaDiTesto 1046">
              <a:extLst>
                <a:ext uri="{FF2B5EF4-FFF2-40B4-BE49-F238E27FC236}">
                  <a16:creationId xmlns:a16="http://schemas.microsoft.com/office/drawing/2014/main" id="{88296F35-4BA0-926C-598C-DE2F5BF7C69A}"/>
                </a:ext>
              </a:extLst>
            </p:cNvPr>
            <p:cNvSpPr txBox="1"/>
            <p:nvPr/>
          </p:nvSpPr>
          <p:spPr>
            <a:xfrm>
              <a:off x="7153168" y="5755129"/>
              <a:ext cx="136371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it-IT"/>
              </a:defPPr>
              <a:lvl1pPr algn="ctr">
                <a:defRPr sz="1200">
                  <a:solidFill>
                    <a:schemeClr val="accent1"/>
                  </a:solidFill>
                </a:defRPr>
              </a:lvl1pPr>
            </a:lstStyle>
            <a:p>
              <a:r>
                <a:rPr lang="it-IT" dirty="0" err="1">
                  <a:solidFill>
                    <a:schemeClr val="tx1"/>
                  </a:solidFill>
                </a:rPr>
                <a:t>Inference</a:t>
              </a:r>
              <a:r>
                <a:rPr lang="it-IT" dirty="0">
                  <a:solidFill>
                    <a:schemeClr val="tx1"/>
                  </a:solidFill>
                </a:rPr>
                <a:t> </a:t>
              </a:r>
              <a:r>
                <a:rPr lang="it-IT" dirty="0" err="1">
                  <a:solidFill>
                    <a:schemeClr val="tx1"/>
                  </a:solidFill>
                </a:rPr>
                <a:t>phase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  <p:sp>
        <p:nvSpPr>
          <p:cNvPr id="1051" name="Rettangolo con angoli arrotondati 1050">
            <a:extLst>
              <a:ext uri="{FF2B5EF4-FFF2-40B4-BE49-F238E27FC236}">
                <a16:creationId xmlns:a16="http://schemas.microsoft.com/office/drawing/2014/main" id="{3E81BDCD-DC91-C9D0-0E8B-9AD66242142A}"/>
              </a:ext>
            </a:extLst>
          </p:cNvPr>
          <p:cNvSpPr/>
          <p:nvPr/>
        </p:nvSpPr>
        <p:spPr>
          <a:xfrm>
            <a:off x="5226608" y="4859886"/>
            <a:ext cx="1932419" cy="11104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it-IT" sz="1600" dirty="0" err="1">
                <a:solidFill>
                  <a:schemeClr val="tx1"/>
                </a:solidFill>
              </a:rPr>
              <a:t>Gradient-based</a:t>
            </a:r>
            <a:endParaRPr lang="it-IT" sz="1600" dirty="0">
              <a:solidFill>
                <a:schemeClr val="tx1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it-IT" sz="1600" dirty="0" err="1">
                <a:solidFill>
                  <a:schemeClr val="tx1"/>
                </a:solidFill>
              </a:rPr>
              <a:t>Optimization-based</a:t>
            </a:r>
            <a:endParaRPr lang="it-IT" sz="1600" dirty="0">
              <a:solidFill>
                <a:schemeClr val="tx1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it-IT" sz="1600" dirty="0">
                <a:solidFill>
                  <a:schemeClr val="tx1"/>
                </a:solidFill>
              </a:rPr>
              <a:t>Query-</a:t>
            </a:r>
            <a:r>
              <a:rPr lang="it-IT" sz="1600" dirty="0" err="1">
                <a:solidFill>
                  <a:schemeClr val="tx1"/>
                </a:solidFill>
              </a:rPr>
              <a:t>based</a:t>
            </a:r>
            <a:endParaRPr lang="it-IT" sz="1600" dirty="0">
              <a:solidFill>
                <a:schemeClr val="tx1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it-IT" sz="1600" dirty="0">
                <a:solidFill>
                  <a:schemeClr val="tx1"/>
                </a:solidFill>
              </a:rPr>
              <a:t>Transfer-</a:t>
            </a:r>
            <a:r>
              <a:rPr lang="it-IT" sz="1600" dirty="0" err="1">
                <a:solidFill>
                  <a:schemeClr val="tx1"/>
                </a:solidFill>
              </a:rPr>
              <a:t>based</a:t>
            </a:r>
            <a:endParaRPr lang="it-IT" sz="1600" dirty="0">
              <a:solidFill>
                <a:schemeClr val="tx1"/>
              </a:solidFill>
            </a:endParaRPr>
          </a:p>
        </p:txBody>
      </p:sp>
      <p:cxnSp>
        <p:nvCxnSpPr>
          <p:cNvPr id="1064" name="Connettore 2 1063">
            <a:extLst>
              <a:ext uri="{FF2B5EF4-FFF2-40B4-BE49-F238E27FC236}">
                <a16:creationId xmlns:a16="http://schemas.microsoft.com/office/drawing/2014/main" id="{4756E1E1-C7F5-A7E2-9921-57EACF81D810}"/>
              </a:ext>
            </a:extLst>
          </p:cNvPr>
          <p:cNvCxnSpPr/>
          <p:nvPr/>
        </p:nvCxnSpPr>
        <p:spPr>
          <a:xfrm>
            <a:off x="4908152" y="5415131"/>
            <a:ext cx="319565" cy="305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499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C7EA8-DE16-189A-D7D4-268E07486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BBEDD1-5FC4-6BDD-FA7B-CA1BE9780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54000"/>
            <a:ext cx="12192000" cy="796925"/>
          </a:xfrm>
        </p:spPr>
        <p:txBody>
          <a:bodyPr/>
          <a:lstStyle/>
          <a:p>
            <a:r>
              <a:rPr lang="it-IT" dirty="0">
                <a:latin typeface="+mn-lt"/>
              </a:rPr>
              <a:t>Gli attacchi </a:t>
            </a:r>
            <a:r>
              <a:rPr lang="it-IT" i="1" dirty="0" err="1">
                <a:latin typeface="+mn-lt"/>
              </a:rPr>
              <a:t>adversarial</a:t>
            </a:r>
            <a:endParaRPr lang="it-IT" i="1" dirty="0">
              <a:latin typeface="+mn-lt"/>
            </a:endParaRP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9E3BD476-9117-BB8A-807E-2AA16356AEA4}"/>
              </a:ext>
            </a:extLst>
          </p:cNvPr>
          <p:cNvCxnSpPr>
            <a:cxnSpLocks/>
          </p:cNvCxnSpPr>
          <p:nvPr/>
        </p:nvCxnSpPr>
        <p:spPr>
          <a:xfrm>
            <a:off x="0" y="977900"/>
            <a:ext cx="741045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A29B23-D31C-F0A7-AED8-35E9A5617E0B}"/>
              </a:ext>
            </a:extLst>
          </p:cNvPr>
          <p:cNvSpPr txBox="1"/>
          <p:nvPr/>
        </p:nvSpPr>
        <p:spPr>
          <a:xfrm>
            <a:off x="354448" y="1405493"/>
            <a:ext cx="385952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accent1"/>
                </a:solidFill>
              </a:rPr>
              <a:t>Fast </a:t>
            </a:r>
            <a:r>
              <a:rPr lang="it-IT" sz="2000" b="1" dirty="0" err="1">
                <a:solidFill>
                  <a:schemeClr val="accent1"/>
                </a:solidFill>
              </a:rPr>
              <a:t>Gradient</a:t>
            </a:r>
            <a:r>
              <a:rPr lang="it-IT" sz="2000" b="1" dirty="0">
                <a:solidFill>
                  <a:schemeClr val="accent1"/>
                </a:solidFill>
              </a:rPr>
              <a:t> </a:t>
            </a:r>
            <a:r>
              <a:rPr lang="it-IT" sz="2000" b="1" dirty="0" err="1">
                <a:solidFill>
                  <a:schemeClr val="accent1"/>
                </a:solidFill>
              </a:rPr>
              <a:t>Sign</a:t>
            </a:r>
            <a:r>
              <a:rPr lang="it-IT" sz="2000" b="1" dirty="0">
                <a:solidFill>
                  <a:schemeClr val="accent1"/>
                </a:solidFill>
              </a:rPr>
              <a:t> Method (FGSM)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E3DB6A7-F325-BA04-CB0F-F57FD57A1DE3}"/>
              </a:ext>
            </a:extLst>
          </p:cNvPr>
          <p:cNvSpPr txBox="1"/>
          <p:nvPr/>
        </p:nvSpPr>
        <p:spPr>
          <a:xfrm>
            <a:off x="4164169" y="1451206"/>
            <a:ext cx="2652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[I. Goodfellow, 2015]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052501D-5238-4B09-7611-23D6ED19AA45}"/>
              </a:ext>
            </a:extLst>
          </p:cNvPr>
          <p:cNvSpPr txBox="1"/>
          <p:nvPr/>
        </p:nvSpPr>
        <p:spPr>
          <a:xfrm>
            <a:off x="293067" y="1941639"/>
            <a:ext cx="10496853" cy="968214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0000"/>
              </a:lnSpc>
              <a:spcAft>
                <a:spcPts val="600"/>
              </a:spcAft>
              <a:buClr>
                <a:srgbClr val="99288E"/>
              </a:buClr>
              <a:buFont typeface="Wingdings" panose="05000000000000000000" pitchFamily="2" charset="2"/>
              <a:buChar char="§"/>
            </a:pPr>
            <a:r>
              <a:rPr lang="it-IT" sz="1600" dirty="0">
                <a:cs typeface="Segoe UI" panose="020B0502040204020203" pitchFamily="34" charset="0"/>
              </a:rPr>
              <a:t>Attacco di tipo </a:t>
            </a:r>
            <a:r>
              <a:rPr lang="it-IT" sz="1600" b="1" dirty="0">
                <a:cs typeface="Segoe UI" panose="020B0502040204020203" pitchFamily="34" charset="0"/>
              </a:rPr>
              <a:t>white-box</a:t>
            </a:r>
            <a:r>
              <a:rPr lang="it-IT" sz="1600" dirty="0">
                <a:cs typeface="Segoe UI" panose="020B0502040204020203" pitchFamily="34" charset="0"/>
              </a:rPr>
              <a:t>,</a:t>
            </a:r>
            <a:r>
              <a:rPr lang="it-IT" sz="1600" b="1" dirty="0">
                <a:cs typeface="Segoe UI" panose="020B0502040204020203" pitchFamily="34" charset="0"/>
              </a:rPr>
              <a:t> </a:t>
            </a:r>
            <a:r>
              <a:rPr lang="it-IT" sz="1600" b="1" dirty="0" err="1">
                <a:cs typeface="Segoe UI" panose="020B0502040204020203" pitchFamily="34" charset="0"/>
              </a:rPr>
              <a:t>gradient-based</a:t>
            </a:r>
            <a:r>
              <a:rPr lang="it-IT" sz="1600" dirty="0">
                <a:cs typeface="Segoe UI" panose="020B0502040204020203" pitchFamily="34" charset="0"/>
              </a:rPr>
              <a:t>,</a:t>
            </a:r>
            <a:r>
              <a:rPr lang="it-IT" sz="1600" b="1" dirty="0">
                <a:cs typeface="Segoe UI" panose="020B0502040204020203" pitchFamily="34" charset="0"/>
              </a:rPr>
              <a:t> </a:t>
            </a:r>
            <a:r>
              <a:rPr lang="it-IT" sz="1600" dirty="0">
                <a:cs typeface="Segoe UI" panose="020B0502040204020203" pitchFamily="34" charset="0"/>
              </a:rPr>
              <a:t>molto semplice e efficiente.</a:t>
            </a:r>
          </a:p>
          <a:p>
            <a:pPr marL="285750" indent="-285750" algn="just">
              <a:lnSpc>
                <a:spcPct val="110000"/>
              </a:lnSpc>
              <a:spcAft>
                <a:spcPts val="600"/>
              </a:spcAft>
              <a:buClr>
                <a:srgbClr val="99288E"/>
              </a:buClr>
              <a:buFont typeface="Wingdings" panose="05000000000000000000" pitchFamily="2" charset="2"/>
              <a:buChar char="§"/>
            </a:pPr>
            <a:r>
              <a:rPr lang="it-IT" sz="1600" dirty="0">
                <a:cs typeface="Segoe UI" panose="020B0502040204020203" pitchFamily="34" charset="0"/>
              </a:rPr>
              <a:t>Modifica </a:t>
            </a:r>
            <a:r>
              <a:rPr lang="it-IT" sz="1600" i="1" dirty="0">
                <a:cs typeface="Segoe UI" panose="020B0502040204020203" pitchFamily="34" charset="0"/>
              </a:rPr>
              <a:t>one-step</a:t>
            </a:r>
            <a:r>
              <a:rPr lang="it-IT" sz="1600" dirty="0">
                <a:cs typeface="Segoe UI" panose="020B0502040204020203" pitchFamily="34" charset="0"/>
              </a:rPr>
              <a:t> dell’input </a:t>
            </a:r>
            <a:r>
              <a:rPr lang="it-IT" sz="1600" b="1" dirty="0">
                <a:cs typeface="Segoe UI" panose="020B0502040204020203" pitchFamily="34" charset="0"/>
              </a:rPr>
              <a:t>lungo la direzione che massimizza la </a:t>
            </a:r>
            <a:r>
              <a:rPr lang="it-IT" sz="1600" b="1" dirty="0" err="1">
                <a:cs typeface="Segoe UI" panose="020B0502040204020203" pitchFamily="34" charset="0"/>
              </a:rPr>
              <a:t>loss</a:t>
            </a:r>
            <a:r>
              <a:rPr lang="it-IT" sz="1600" b="1" dirty="0">
                <a:cs typeface="Segoe UI" panose="020B0502040204020203" pitchFamily="34" charset="0"/>
              </a:rPr>
              <a:t> </a:t>
            </a:r>
            <a:r>
              <a:rPr lang="it-IT" sz="1600" dirty="0">
                <a:cs typeface="Segoe UI" panose="020B0502040204020203" pitchFamily="34" charset="0"/>
              </a:rPr>
              <a:t>(</a:t>
            </a:r>
            <a:r>
              <a:rPr lang="it-IT" sz="1600" i="1" dirty="0">
                <a:cs typeface="Segoe UI" panose="020B0502040204020203" pitchFamily="34" charset="0"/>
              </a:rPr>
              <a:t>dove l’errore del modello cresce più rapidamente</a:t>
            </a:r>
            <a:r>
              <a:rPr lang="it-IT" sz="1600" dirty="0">
                <a:cs typeface="Segoe UI" panose="020B0502040204020203" pitchFamily="34" charset="0"/>
              </a:rPr>
              <a:t>),</a:t>
            </a:r>
            <a:r>
              <a:rPr lang="it-IT" sz="1600" b="1" dirty="0">
                <a:cs typeface="Segoe UI" panose="020B0502040204020203" pitchFamily="34" charset="0"/>
              </a:rPr>
              <a:t> </a:t>
            </a:r>
            <a:r>
              <a:rPr lang="it-IT" sz="1600" dirty="0">
                <a:cs typeface="Segoe UI" panose="020B0502040204020203" pitchFamily="34" charset="0"/>
              </a:rPr>
              <a:t>con un’intensità massima pari a ε (</a:t>
            </a:r>
            <a:r>
              <a:rPr lang="it-IT" sz="1600" i="1" dirty="0">
                <a:cs typeface="Segoe UI" panose="020B0502040204020203" pitchFamily="34" charset="0"/>
              </a:rPr>
              <a:t>affinché rimanga impercettibile</a:t>
            </a:r>
            <a:r>
              <a:rPr lang="it-IT" sz="1600" dirty="0">
                <a:cs typeface="Segoe UI" panose="020B0502040204020203" pitchFamily="34" charset="0"/>
              </a:rPr>
              <a:t>), sfruttando il </a:t>
            </a:r>
            <a:r>
              <a:rPr lang="it-IT" sz="1600" b="1" dirty="0">
                <a:cs typeface="Segoe UI" panose="020B0502040204020203" pitchFamily="34" charset="0"/>
              </a:rPr>
              <a:t>segno del gradiente rispetto all’input</a:t>
            </a:r>
            <a:r>
              <a:rPr lang="it-IT" sz="1600" dirty="0"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A2DC80EA-D113-DAAB-BF11-5ACD54BD30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510" t="-1636" r="52938" b="2255"/>
          <a:stretch>
            <a:fillRect/>
          </a:stretch>
        </p:blipFill>
        <p:spPr>
          <a:xfrm>
            <a:off x="4211207" y="3832421"/>
            <a:ext cx="1751363" cy="234071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C131A13-C957-40F8-CC0F-9A76836D08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094"/>
          <a:stretch>
            <a:fillRect/>
          </a:stretch>
        </p:blipFill>
        <p:spPr>
          <a:xfrm>
            <a:off x="800035" y="5443049"/>
            <a:ext cx="3575300" cy="27401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ADEBC32-E5F8-BDE1-C327-80B5A9D848B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4164169" y="3235329"/>
            <a:ext cx="3863662" cy="489397"/>
          </a:xfrm>
          <a:prstGeom prst="rect">
            <a:avLst/>
          </a:prstGeom>
          <a:ln>
            <a:solidFill>
              <a:srgbClr val="0088EE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9898277-309A-55DF-CA70-3080E57D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617" t="-1636" r="-2117" b="2255"/>
          <a:stretch>
            <a:fillRect/>
          </a:stretch>
        </p:blipFill>
        <p:spPr>
          <a:xfrm>
            <a:off x="6300852" y="3854902"/>
            <a:ext cx="1815010" cy="2206402"/>
          </a:xfrm>
          <a:prstGeom prst="rect">
            <a:avLst/>
          </a:prstGeom>
        </p:spPr>
      </p:pic>
      <p:sp>
        <p:nvSpPr>
          <p:cNvPr id="10" name="Freeform 2">
            <a:extLst>
              <a:ext uri="{FF2B5EF4-FFF2-40B4-BE49-F238E27FC236}">
                <a16:creationId xmlns:a16="http://schemas.microsoft.com/office/drawing/2014/main" id="{C2963E4B-2131-DC02-9C53-8C008EB1E6C1}"/>
              </a:ext>
            </a:extLst>
          </p:cNvPr>
          <p:cNvSpPr/>
          <p:nvPr/>
        </p:nvSpPr>
        <p:spPr>
          <a:xfrm rot="720942">
            <a:off x="3347071" y="4894999"/>
            <a:ext cx="817024" cy="538586"/>
          </a:xfrm>
          <a:custGeom>
            <a:avLst/>
            <a:gdLst/>
            <a:ahLst/>
            <a:cxnLst/>
            <a:rect l="l" t="t" r="r" b="b"/>
            <a:pathLst>
              <a:path w="5560541" h="4114800">
                <a:moveTo>
                  <a:pt x="5560541" y="0"/>
                </a:moveTo>
                <a:lnTo>
                  <a:pt x="0" y="0"/>
                </a:lnTo>
                <a:lnTo>
                  <a:pt x="0" y="4114800"/>
                </a:lnTo>
                <a:lnTo>
                  <a:pt x="5560541" y="4114800"/>
                </a:lnTo>
                <a:lnTo>
                  <a:pt x="556054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CEF5DCA-7C6D-E51B-4014-5977CA605A7A}"/>
              </a:ext>
            </a:extLst>
          </p:cNvPr>
          <p:cNvSpPr txBox="1"/>
          <p:nvPr/>
        </p:nvSpPr>
        <p:spPr>
          <a:xfrm>
            <a:off x="5758982" y="4554245"/>
            <a:ext cx="541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accent1"/>
                </a:solidFill>
              </a:rPr>
              <a:t>vs</a:t>
            </a:r>
            <a:endParaRPr lang="it-IT" b="1" dirty="0">
              <a:solidFill>
                <a:schemeClr val="accent1"/>
              </a:solidFill>
            </a:endParaRPr>
          </a:p>
        </p:txBody>
      </p:sp>
      <p:sp>
        <p:nvSpPr>
          <p:cNvPr id="53" name="Freeform 2">
            <a:extLst>
              <a:ext uri="{FF2B5EF4-FFF2-40B4-BE49-F238E27FC236}">
                <a16:creationId xmlns:a16="http://schemas.microsoft.com/office/drawing/2014/main" id="{E93DAE20-15C9-14FB-ED16-54F8D327B9E6}"/>
              </a:ext>
            </a:extLst>
          </p:cNvPr>
          <p:cNvSpPr/>
          <p:nvPr/>
        </p:nvSpPr>
        <p:spPr>
          <a:xfrm rot="20879058" flipH="1">
            <a:off x="7826736" y="4825319"/>
            <a:ext cx="817024" cy="538586"/>
          </a:xfrm>
          <a:custGeom>
            <a:avLst/>
            <a:gdLst/>
            <a:ahLst/>
            <a:cxnLst/>
            <a:rect l="l" t="t" r="r" b="b"/>
            <a:pathLst>
              <a:path w="5560541" h="4114800">
                <a:moveTo>
                  <a:pt x="5560541" y="0"/>
                </a:moveTo>
                <a:lnTo>
                  <a:pt x="0" y="0"/>
                </a:lnTo>
                <a:lnTo>
                  <a:pt x="0" y="4114800"/>
                </a:lnTo>
                <a:lnTo>
                  <a:pt x="5560541" y="4114800"/>
                </a:lnTo>
                <a:lnTo>
                  <a:pt x="556054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A218268-9491-C5DD-4924-DDB9C75E670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4818" b="13664"/>
          <a:stretch>
            <a:fillRect/>
          </a:stretch>
        </p:blipFill>
        <p:spPr>
          <a:xfrm>
            <a:off x="8027831" y="5424041"/>
            <a:ext cx="3393640" cy="27401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CD563AC8-99E0-ABF9-D7FF-870B786F838B}"/>
              </a:ext>
            </a:extLst>
          </p:cNvPr>
          <p:cNvSpPr/>
          <p:nvPr/>
        </p:nvSpPr>
        <p:spPr>
          <a:xfrm>
            <a:off x="6744273" y="5414019"/>
            <a:ext cx="911248" cy="174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>
                <a:solidFill>
                  <a:sysClr val="windowText" lastClr="000000"/>
                </a:solidFill>
                <a:latin typeface="Verdana Pro Cond" panose="020B0606030504040204" pitchFamily="34" charset="0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3631030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Viola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1533</Words>
  <Application>Microsoft Office PowerPoint</Application>
  <PresentationFormat>Widescreen</PresentationFormat>
  <Paragraphs>170</Paragraphs>
  <Slides>16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6" baseType="lpstr">
      <vt:lpstr>Aptos</vt:lpstr>
      <vt:lpstr>Arial</vt:lpstr>
      <vt:lpstr>Calibri</vt:lpstr>
      <vt:lpstr>Cambria Math</vt:lpstr>
      <vt:lpstr>DejaVu Sans</vt:lpstr>
      <vt:lpstr>Segoe UI</vt:lpstr>
      <vt:lpstr>Segoe UI Semibold</vt:lpstr>
      <vt:lpstr>Verdana Pro Cond</vt:lpstr>
      <vt:lpstr>Wingdings</vt:lpstr>
      <vt:lpstr>Tema di Office</vt:lpstr>
      <vt:lpstr>Valutare la robustezza di reti deep attraverso le perturbazioni adversarial</vt:lpstr>
      <vt:lpstr>Cosa è la robustezza in IA? </vt:lpstr>
      <vt:lpstr>Cosa è la robustezza in IA? </vt:lpstr>
      <vt:lpstr>Cosa è la robustezza in IA? </vt:lpstr>
      <vt:lpstr>Cosa è la robustezza in IA? </vt:lpstr>
      <vt:lpstr>Le perturbazioni adversarial</vt:lpstr>
      <vt:lpstr>Le perturbazioni adversarial</vt:lpstr>
      <vt:lpstr>Gli attacchi adversarial</vt:lpstr>
      <vt:lpstr>Gli attacchi adversarial</vt:lpstr>
      <vt:lpstr>Gli attacchi adversarial</vt:lpstr>
      <vt:lpstr>Gli attacchi adversarial</vt:lpstr>
      <vt:lpstr>Strategie di difesa</vt:lpstr>
      <vt:lpstr>Strategie di difesa</vt:lpstr>
      <vt:lpstr>Adversarial Robustness Toolbox (ART)</vt:lpstr>
      <vt:lpstr>Adversarial Robustness Toolbox (ART)</vt:lpstr>
      <vt:lpstr>Take home message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Stendardo Giorgia</dc:creator>
  <cp:lastModifiedBy>Giorgia Stendardo</cp:lastModifiedBy>
  <cp:revision>520</cp:revision>
  <dcterms:created xsi:type="dcterms:W3CDTF">2024-04-03T17:23:41Z</dcterms:created>
  <dcterms:modified xsi:type="dcterms:W3CDTF">2025-11-13T22:29:14Z</dcterms:modified>
</cp:coreProperties>
</file>